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  <p:sldMasterId id="2147483888" r:id="rId2"/>
    <p:sldMasterId id="2147483900" r:id="rId3"/>
  </p:sldMasterIdLst>
  <p:notesMasterIdLst>
    <p:notesMasterId r:id="rId45"/>
  </p:notesMasterIdLst>
  <p:sldIdLst>
    <p:sldId id="256" r:id="rId4"/>
    <p:sldId id="303" r:id="rId5"/>
    <p:sldId id="263" r:id="rId6"/>
    <p:sldId id="264" r:id="rId7"/>
    <p:sldId id="305" r:id="rId8"/>
    <p:sldId id="258" r:id="rId9"/>
    <p:sldId id="277" r:id="rId10"/>
    <p:sldId id="261" r:id="rId11"/>
    <p:sldId id="265" r:id="rId12"/>
    <p:sldId id="267" r:id="rId13"/>
    <p:sldId id="269" r:id="rId14"/>
    <p:sldId id="270" r:id="rId15"/>
    <p:sldId id="276" r:id="rId16"/>
    <p:sldId id="281" r:id="rId17"/>
    <p:sldId id="271" r:id="rId18"/>
    <p:sldId id="286" r:id="rId19"/>
    <p:sldId id="280" r:id="rId20"/>
    <p:sldId id="279" r:id="rId21"/>
    <p:sldId id="274" r:id="rId22"/>
    <p:sldId id="272" r:id="rId23"/>
    <p:sldId id="273" r:id="rId24"/>
    <p:sldId id="275" r:id="rId25"/>
    <p:sldId id="282" r:id="rId26"/>
    <p:sldId id="284" r:id="rId27"/>
    <p:sldId id="306" r:id="rId28"/>
    <p:sldId id="283" r:id="rId29"/>
    <p:sldId id="285" r:id="rId30"/>
    <p:sldId id="291" r:id="rId31"/>
    <p:sldId id="290" r:id="rId32"/>
    <p:sldId id="289" r:id="rId33"/>
    <p:sldId id="288" r:id="rId34"/>
    <p:sldId id="292" r:id="rId35"/>
    <p:sldId id="294" r:id="rId36"/>
    <p:sldId id="287" r:id="rId37"/>
    <p:sldId id="293" r:id="rId38"/>
    <p:sldId id="295" r:id="rId39"/>
    <p:sldId id="296" r:id="rId40"/>
    <p:sldId id="301" r:id="rId41"/>
    <p:sldId id="297" r:id="rId42"/>
    <p:sldId id="298" r:id="rId43"/>
    <p:sldId id="300" r:id="rId4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96"/>
    <a:srgbClr val="FFE48F"/>
    <a:srgbClr val="CC0000"/>
    <a:srgbClr val="F4F3EC"/>
    <a:srgbClr val="FFFF66"/>
    <a:srgbClr val="00213A"/>
    <a:srgbClr val="FFD13F"/>
    <a:srgbClr val="FFEBAB"/>
    <a:srgbClr val="FF3399"/>
    <a:srgbClr val="CC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EF0F9-EC0C-436C-A2B0-9A83A9BBE39D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0BBDA-7DC9-43F4-A901-EC02514656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137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0BBDA-7DC9-43F4-A901-EC025146563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16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3594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539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1482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4408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9055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4386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1458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9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162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2214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5029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66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09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93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24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70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39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2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91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95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94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7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FDDB5-6213-4A3B-94DC-CED5E48F5A54}" type="datetimeFigureOut">
              <a:rPr lang="zh-TW" altLang="en-US" smtClean="0"/>
              <a:t>2016/5/26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05FF2-DDC7-4574-A4E3-5949707E85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84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FDDB5-6213-4A3B-94DC-CED5E48F5A5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05FF2-DDC7-4574-A4E3-5949707E85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2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dvTE3F4TjE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7.xml"/><Relationship Id="rId7" Type="http://schemas.openxmlformats.org/officeDocument/2006/relationships/slide" Target="slide3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1.xml"/><Relationship Id="rId5" Type="http://schemas.openxmlformats.org/officeDocument/2006/relationships/slide" Target="slide26.xml"/><Relationship Id="rId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SOnq8rLClk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youtu.be/Lqb2UWwdLH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55.jpe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 rot="19140000">
            <a:off x="601864" y="1533813"/>
            <a:ext cx="5648623" cy="1204306"/>
          </a:xfrm>
        </p:spPr>
        <p:txBody>
          <a:bodyPr/>
          <a:lstStyle/>
          <a:p>
            <a:r>
              <a:rPr lang="zh-TW" altLang="en-US" sz="6000" dirty="0" smtClean="0"/>
              <a:t>信義搜查線</a:t>
            </a:r>
            <a:endParaRPr lang="zh-TW" altLang="en-US" sz="60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 rot="19075770">
            <a:off x="1107114" y="2255584"/>
            <a:ext cx="6511131" cy="329259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認識信義區</a:t>
            </a:r>
            <a:endParaRPr lang="zh-TW" altLang="en-US" sz="32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0"/>
            <a:ext cx="4248472" cy="545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0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89" y="3657357"/>
            <a:ext cx="8192617" cy="320064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16200000">
            <a:off x="-1171830" y="3260015"/>
            <a:ext cx="3262432" cy="57606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4000" dirty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信義區地名</a:t>
            </a:r>
          </a:p>
        </p:txBody>
      </p:sp>
      <p:sp>
        <p:nvSpPr>
          <p:cNvPr id="7" name="Rectangle 2"/>
          <p:cNvSpPr>
            <a:spLocks noGrp="1" noChangeArrowheads="1"/>
          </p:cNvSpPr>
          <p:nvPr/>
        </p:nvSpPr>
        <p:spPr bwMode="auto">
          <a:xfrm>
            <a:off x="5940151" y="116632"/>
            <a:ext cx="3207755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五分埔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955289" y="931395"/>
            <a:ext cx="4873735" cy="347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80975" indent="-180975">
              <a:lnSpc>
                <a:spcPts val="3200"/>
              </a:lnSpc>
              <a:spcBef>
                <a:spcPct val="50000"/>
              </a:spcBef>
            </a:pP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從前在五分埔一帶因為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土質差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，農業不發達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，生活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很苦。 </a:t>
            </a:r>
          </a:p>
          <a:p>
            <a:pPr marL="180975" indent="-180975">
              <a:lnSpc>
                <a:spcPts val="3200"/>
              </a:lnSpc>
              <a:spcBef>
                <a:spcPct val="50000"/>
              </a:spcBef>
            </a:pP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到了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乾隆</a:t>
            </a: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「何</a:t>
            </a:r>
            <a:r>
              <a:rPr lang="zh-TW" altLang="en-US" sz="2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、周、沈、杜、</a:t>
            </a:r>
            <a:r>
              <a:rPr lang="zh-TW" altLang="en-US" sz="2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李」五</a:t>
            </a:r>
            <a:r>
              <a:rPr lang="zh-TW" altLang="en-US" sz="2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姓人家，合作荒地拓墾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 這一帶才慢慢繁榮起來，所以就有了</a:t>
            </a:r>
            <a:r>
              <a:rPr lang="zh-TW" altLang="en-US" sz="2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五分埔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的庄名。</a:t>
            </a:r>
            <a:endParaRPr lang="en-US" altLang="zh-TW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1150935" y="5027065"/>
            <a:ext cx="7801323" cy="1379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ct val="50000"/>
              </a:spcBef>
            </a:pP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年代，從中南部北上的人，有很多定居在永吉路附近，原本他們只是靠著擺地攤賣雜貨維生，後來大家不約而同地拿零碎布料做加工，做出了名聲，五分埔就成了成衣加工區。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1907704" y="3883855"/>
            <a:ext cx="5500671" cy="1225872"/>
            <a:chOff x="1907704" y="3883855"/>
            <a:chExt cx="5500671" cy="1225872"/>
          </a:xfrm>
        </p:grpSpPr>
        <p:sp>
          <p:nvSpPr>
            <p:cNvPr id="9" name="圓角矩形 8"/>
            <p:cNvSpPr/>
            <p:nvPr/>
          </p:nvSpPr>
          <p:spPr>
            <a:xfrm>
              <a:off x="3131962" y="4077072"/>
              <a:ext cx="4276413" cy="94999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 smtClean="0">
                  <a:latin typeface="王漢宗中仿宋繁" panose="02000500000000000000" pitchFamily="2" charset="-120"/>
                  <a:ea typeface="王漢宗中仿宋繁" panose="02000500000000000000" pitchFamily="2" charset="-120"/>
                </a:rPr>
                <a:t>五分埔現在為什麼變成</a:t>
              </a:r>
              <a:r>
                <a:rPr lang="en-US" altLang="zh-TW" sz="2400" dirty="0" smtClean="0">
                  <a:latin typeface="王漢宗中仿宋繁" panose="02000500000000000000" pitchFamily="2" charset="-120"/>
                  <a:ea typeface="王漢宗中仿宋繁" panose="02000500000000000000" pitchFamily="2" charset="-120"/>
                </a:rPr>
                <a:t/>
              </a:r>
              <a:br>
                <a:rPr lang="en-US" altLang="zh-TW" sz="2400" dirty="0" smtClean="0">
                  <a:latin typeface="王漢宗中仿宋繁" panose="02000500000000000000" pitchFamily="2" charset="-120"/>
                  <a:ea typeface="王漢宗中仿宋繁" panose="02000500000000000000" pitchFamily="2" charset="-120"/>
                </a:rPr>
              </a:br>
              <a:r>
                <a:rPr lang="zh-TW" altLang="en-US" sz="2400" dirty="0" smtClean="0">
                  <a:latin typeface="王漢宗中仿宋繁" panose="02000500000000000000" pitchFamily="2" charset="-120"/>
                  <a:ea typeface="王漢宗中仿宋繁" panose="02000500000000000000" pitchFamily="2" charset="-120"/>
                </a:rPr>
                <a:t>賣衣服的地方呢</a:t>
              </a:r>
              <a:r>
                <a:rPr lang="en-US" altLang="zh-TW" sz="2400" dirty="0" smtClean="0">
                  <a:latin typeface="王漢宗中仿宋繁" panose="02000500000000000000" pitchFamily="2" charset="-120"/>
                  <a:ea typeface="王漢宗中仿宋繁" panose="02000500000000000000" pitchFamily="2" charset="-120"/>
                </a:rPr>
                <a:t>?</a:t>
              </a:r>
              <a:endParaRPr lang="zh-TW" altLang="en-US" sz="2400" dirty="0">
                <a:latin typeface="王漢宗中仿宋繁" panose="02000500000000000000" pitchFamily="2" charset="-120"/>
                <a:ea typeface="王漢宗中仿宋繁" panose="02000500000000000000" pitchFamily="2" charset="-120"/>
              </a:endParaRPr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3883855"/>
              <a:ext cx="1472519" cy="1225872"/>
            </a:xfrm>
            <a:prstGeom prst="rect">
              <a:avLst/>
            </a:prstGeom>
          </p:spPr>
        </p:pic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38" y="1090819"/>
            <a:ext cx="3787673" cy="284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89" y="3657357"/>
            <a:ext cx="8192617" cy="320064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16200000">
            <a:off x="-1171830" y="3260015"/>
            <a:ext cx="3262432" cy="57606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4000" dirty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信義區地名</a:t>
            </a:r>
          </a:p>
        </p:txBody>
      </p:sp>
      <p:sp>
        <p:nvSpPr>
          <p:cNvPr id="7" name="Rectangle 2"/>
          <p:cNvSpPr>
            <a:spLocks noGrp="1" noChangeArrowheads="1"/>
          </p:cNvSpPr>
          <p:nvPr/>
        </p:nvSpPr>
        <p:spPr bwMode="auto">
          <a:xfrm>
            <a:off x="5940151" y="116632"/>
            <a:ext cx="3207755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後山埤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1083001" y="1700808"/>
            <a:ext cx="7937191" cy="408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以前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在四獸山、拇指山的山腳下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永春陂、中陂 、後山陂、新庄仔陂這四座大埤塘，當時的居民就是靠這些這些大大小小的水塘的陂水灌溉農田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2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其中的永春陂，位於豹山、獅山之間，大約是現在的陸軍永春營及松山商職的校址，是最早消失的陂塘；中陂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位於虎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山腳，目前己變為瑠公國中； 民國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六十幾年，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一次颱風，上游礦場的捨石山崩塌，土石流湧入陂池，也沖至福德街，造成嚴重災情。此後，中陂就奄奄一息。後來，剩下的湖面被填平，成為學校用地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2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這四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座埤塘，隨著農業式微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，還有被開採煤礦的廢土填平，如今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或已消失，或者已大幅縮小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面積了。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76366" y="1052736"/>
            <a:ext cx="6012762" cy="52322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後山埤原指後山陂，</a:t>
            </a:r>
            <a:r>
              <a:rPr lang="zh-TW" altLang="en-US" sz="2800" b="1" dirty="0">
                <a:solidFill>
                  <a:srgbClr val="C00000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陂</a:t>
            </a:r>
            <a:r>
              <a:rPr lang="zh-TW" altLang="en-US" sz="2800" b="1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是</a:t>
            </a:r>
            <a:r>
              <a:rPr lang="zh-TW" altLang="en-US" sz="2800" b="1" dirty="0">
                <a:solidFill>
                  <a:srgbClr val="C00000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水塘</a:t>
            </a:r>
            <a:r>
              <a:rPr lang="zh-TW" altLang="en-US" sz="2800" b="1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的</a:t>
            </a:r>
            <a:r>
              <a:rPr lang="zh-TW" altLang="en-US" sz="2800" b="1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意思</a:t>
            </a:r>
            <a:endParaRPr lang="en-US" altLang="zh-TW" sz="2800" b="1" dirty="0">
              <a:latin typeface="王漢宗顏楷體繁" panose="02000500000000000000" pitchFamily="2" charset="-120"/>
              <a:ea typeface="王漢宗顏楷體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893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-1171830" y="3260015"/>
            <a:ext cx="3262432" cy="57606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4000" dirty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信義區地名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/>
          <a:stretch/>
        </p:blipFill>
        <p:spPr bwMode="auto">
          <a:xfrm>
            <a:off x="1003874" y="0"/>
            <a:ext cx="8140126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117478" y="5661248"/>
            <a:ext cx="7912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這是一份</a:t>
            </a:r>
            <a:r>
              <a:rPr lang="en-US" altLang="zh-TW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1907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年的古地圖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，你能找到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哪些前面提到的地名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3707904" y="1896679"/>
            <a:ext cx="424085" cy="8358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499992" y="3429000"/>
            <a:ext cx="424085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5267192" y="1916832"/>
            <a:ext cx="424085" cy="1303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5868144" y="2780928"/>
            <a:ext cx="360040" cy="457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6567554" y="1412776"/>
            <a:ext cx="509543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6336348" y="1916832"/>
            <a:ext cx="485978" cy="228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4860032" y="4496544"/>
            <a:ext cx="482227" cy="228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971600" y="6093296"/>
            <a:ext cx="79129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「陂」對應什麼地形</a:t>
            </a: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四個陂名，都有對應的地形嗎</a:t>
            </a: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54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/>
              <a:t>信義區歷史建築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12864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96136" y="6021288"/>
            <a:ext cx="318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歷史建築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60648"/>
            <a:ext cx="3491880" cy="707886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四四兵工廠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1151741"/>
            <a:ext cx="89858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四四兵工廠專門製造砲彈和信號彈，原本在大陸在河南省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隨著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抗戰開始，兵工廠就往大後方遷移，最後從青島遷到台灣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2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endParaRPr lang="zh-TW" altLang="en-US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967349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38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間，在試射信號彈時，不料落入三張犁山邊農村茅草房屋，燒掉好幾間民房，民眾憤怒地群集國防部請願，國防部擔心再發生類似不幸事件，因而強行規定四四兵工廠圍牆外五百公尺內禁建，也因此保住信義計畫土地的完整。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兵工廠在民國</a:t>
            </a:r>
            <a:r>
              <a:rPr lang="en-US" altLang="zh-TW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67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年左右因為信義計畫而搬遷。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r="24684" b="18093"/>
          <a:stretch/>
        </p:blipFill>
        <p:spPr>
          <a:xfrm>
            <a:off x="4542491" y="1967349"/>
            <a:ext cx="4443339" cy="358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6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96136" y="6021288"/>
            <a:ext cx="318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歷史建築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60648"/>
            <a:ext cx="3491880" cy="707886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台北機廠</a:t>
            </a:r>
            <a:endParaRPr kumimoji="1"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980728"/>
            <a:ext cx="89858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鐵路局台北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機廠，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在光復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前叫做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鐵道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工廠；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當時號稱為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亞洲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最大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的火車頭製造廠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也是台北市面積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最大的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工廠。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廠區位於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京華城對面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；建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於日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治中期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1935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1939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年落成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啟用；原本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位於臺北府城北門西北邊的臺灣總督府交通局鐵道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北工場遷入此處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戰後成為臺鐵首要的車輛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基地。</a:t>
            </a:r>
          </a:p>
          <a:p>
            <a:endParaRPr lang="zh-TW" altLang="en-US" sz="2800" b="1" dirty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0648"/>
            <a:ext cx="3189694" cy="20467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77072"/>
            <a:ext cx="6264696" cy="260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9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96136" y="6021288"/>
            <a:ext cx="318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歷史建築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60648"/>
            <a:ext cx="3491880" cy="707886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台北機廠</a:t>
            </a:r>
            <a:endParaRPr kumimoji="1"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980728"/>
            <a:ext cx="89858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該機廠主要業務為電力機車、電聯車、柴電機車及客車車廂的保養與維修；有時也會進行車廂的改裝或改造（像是將平快車改造為冷氣平快車）及新車的內部裝設（如柴聯自強號及太魯閣號）。早年曾經新造火車車廂，並出口到泰國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原位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於臺北市市民大道五段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2012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月停用，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日起由位於桃園市楊梅區的富岡基地取代。。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台北機廠介紹影片 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</a:t>
            </a:r>
            <a:r>
              <a:rPr lang="en-US" altLang="zh-TW" sz="24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youtu.be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/</a:t>
            </a:r>
            <a:r>
              <a:rPr lang="en-US" altLang="zh-TW" sz="24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fdvTE3F4TjE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endParaRPr lang="zh-TW" altLang="en-US" sz="2400" b="1" dirty="0" smtClean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endParaRPr lang="zh-TW" altLang="en-US" sz="2800" b="1" dirty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467544" y="3789040"/>
            <a:ext cx="6774716" cy="2027018"/>
            <a:chOff x="317564" y="3706238"/>
            <a:chExt cx="6774716" cy="2027018"/>
          </a:xfrm>
        </p:grpSpPr>
        <p:sp>
          <p:nvSpPr>
            <p:cNvPr id="6" name="矩形 5"/>
            <p:cNvSpPr/>
            <p:nvPr/>
          </p:nvSpPr>
          <p:spPr>
            <a:xfrm>
              <a:off x="317564" y="4138286"/>
              <a:ext cx="6774716" cy="159497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800"/>
                </a:lnSpc>
              </a:pPr>
              <a:r>
                <a:rPr lang="en-US" altLang="zh-TW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1935</a:t>
              </a:r>
              <a:r>
                <a:rPr lang="zh-TW" altLang="en-US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年開始興建，</a:t>
              </a:r>
              <a:r>
                <a:rPr lang="en-US" altLang="zh-TW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1939</a:t>
              </a:r>
              <a:r>
                <a:rPr lang="zh-TW" altLang="en-US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年啟用。</a:t>
              </a:r>
              <a:r>
                <a:rPr lang="en-US" altLang="zh-TW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2000</a:t>
              </a:r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澡堂指定為台北市定</a:t>
              </a:r>
              <a:r>
                <a:rPr lang="zh-TW" altLang="en-US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古蹟。</a:t>
              </a:r>
              <a:endPara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2800"/>
                </a:lnSpc>
              </a:pPr>
              <a:r>
                <a:rPr lang="en-US" altLang="zh-TW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2013</a:t>
              </a:r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廠內組立工場、鍛冶工場、原動室列為台北市市定</a:t>
              </a:r>
              <a:r>
                <a:rPr lang="zh-TW" altLang="en-US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古蹟。</a:t>
              </a:r>
              <a:endPara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2800"/>
                </a:lnSpc>
              </a:pPr>
              <a:r>
                <a:rPr lang="en-US" altLang="zh-TW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2015</a:t>
              </a:r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台北機廠全區保留，指定為國定古蹟。</a:t>
              </a:r>
              <a:endPara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圓角化同側角落矩形 7"/>
            <p:cNvSpPr/>
            <p:nvPr/>
          </p:nvSpPr>
          <p:spPr>
            <a:xfrm>
              <a:off x="317564" y="3706238"/>
              <a:ext cx="2166204" cy="432048"/>
            </a:xfrm>
            <a:prstGeom prst="round2SameRect">
              <a:avLst>
                <a:gd name="adj1" fmla="val 38099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台北機廠大事記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69" y="4055074"/>
            <a:ext cx="1721362" cy="17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251520" y="2907092"/>
            <a:ext cx="3024336" cy="2799384"/>
          </a:xfrm>
          <a:prstGeom prst="roundRect">
            <a:avLst>
              <a:gd name="adj" fmla="val 4701"/>
            </a:avLst>
          </a:pr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5796136" y="6021288"/>
            <a:ext cx="318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歷史建築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60648"/>
            <a:ext cx="3491880" cy="707886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台北機廠</a:t>
            </a:r>
            <a:endParaRPr kumimoji="1"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980728"/>
            <a:ext cx="898583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機廠內設有一座自落成時留存至今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、設計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風格受到現代主義影響的員工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澡堂，每天廠房運作的廠房鍋爐、利用原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動室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的蒸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汽錘，將利用後剩餘的蒸氣配送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到員工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澡堂加熱浴池，做最後的廢熱利用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，也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讓每天工作完一身油汙的員工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，洗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去一身髒污疲憊再回家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800" b="1" dirty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08920"/>
            <a:ext cx="5061503" cy="27266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1067" y="4637997"/>
            <a:ext cx="309634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ct val="50000"/>
              </a:spcBef>
            </a:pPr>
            <a:r>
              <a:rPr lang="zh-TW" altLang="en-US" b="1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en-US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機廠員工設計、青銅鑄造、</a:t>
            </a:r>
            <a:r>
              <a:rPr lang="en-US" altLang="zh-TW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en-US" altLang="zh-TW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</a:t>
            </a:r>
            <a:r>
              <a:rPr lang="zh-TW" altLang="en-US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度旋轉的水龍頭，</a:t>
            </a:r>
            <a:r>
              <a:rPr lang="en-US" altLang="zh-TW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全世界只有台北機廠擁有</a:t>
            </a:r>
            <a:r>
              <a:rPr lang="zh-TW" altLang="en-US" b="1" dirty="0">
                <a:solidFill>
                  <a:srgbClr val="CC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。</a:t>
            </a:r>
            <a:endParaRPr lang="en-US" altLang="zh-TW" b="1" dirty="0">
              <a:solidFill>
                <a:srgbClr val="CC000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2" r="18375" b="8075"/>
          <a:stretch/>
        </p:blipFill>
        <p:spPr>
          <a:xfrm>
            <a:off x="359532" y="3068960"/>
            <a:ext cx="2808312" cy="153024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86134" y="5762317"/>
            <a:ext cx="6197698" cy="97905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台北機廠澡堂是藝人周杰倫電影</a:t>
            </a:r>
            <a:r>
              <a:rPr lang="en-US" altLang="zh-TW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天台</a:t>
            </a:r>
            <a:r>
              <a:rPr lang="en-US" altLang="zh-TW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拍攝地點之一，</a:t>
            </a:r>
            <a:r>
              <a:rPr lang="en-US" altLang="zh-TW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為廠區內第一個被指定為臺北市市定古蹟的建築。</a:t>
            </a:r>
            <a:r>
              <a:rPr lang="en-US" altLang="zh-TW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法國導演盧貝松電影</a:t>
            </a:r>
            <a:r>
              <a:rPr lang="en-US" altLang="zh-TW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露西</a:t>
            </a:r>
            <a:r>
              <a:rPr lang="en-US" altLang="zh-TW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，也在機廠周邊取景。</a:t>
            </a:r>
          </a:p>
        </p:txBody>
      </p:sp>
    </p:spTree>
    <p:extLst>
      <p:ext uri="{BB962C8B-B14F-4D97-AF65-F5344CB8AC3E}">
        <p14:creationId xmlns:p14="http://schemas.microsoft.com/office/powerpoint/2010/main" val="26070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60648"/>
            <a:ext cx="2699792" cy="707886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松山菸廠</a:t>
            </a:r>
          </a:p>
        </p:txBody>
      </p:sp>
      <p:sp>
        <p:nvSpPr>
          <p:cNvPr id="4" name="矩形 3"/>
          <p:cNvSpPr/>
          <p:nvPr/>
        </p:nvSpPr>
        <p:spPr>
          <a:xfrm>
            <a:off x="305560" y="980728"/>
            <a:ext cx="851491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建於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年，前身為台灣日治時期「台灣總督府專賣局松山菸草工場」，松山菸廠是台灣現代化工業廠房的先驅，同時也是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台灣第一座專業的捲菸廠。</a:t>
            </a:r>
            <a:endParaRPr lang="zh-TW" altLang="en-US" sz="2400" b="1" dirty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7565" y="2348880"/>
            <a:ext cx="5168531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1945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年台灣光復後，更名台灣省專賣局松山菸草工廠，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1947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年改制為台灣省菸酒公賣局松山菸廠，專製捲菸、菸絲及雪茄等菸草製品。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5582335" y="2201664"/>
            <a:ext cx="3240361" cy="3215097"/>
            <a:chOff x="5004048" y="2708920"/>
            <a:chExt cx="3312369" cy="3200876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1" t="7409"/>
            <a:stretch/>
          </p:blipFill>
          <p:spPr>
            <a:xfrm>
              <a:off x="5004048" y="2708920"/>
              <a:ext cx="3312369" cy="287873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004048" y="5540464"/>
              <a:ext cx="31918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/>
                <a:t>1945</a:t>
              </a:r>
              <a:r>
                <a:rPr lang="zh-TW" altLang="en-US" dirty="0"/>
                <a:t>年美軍繪製的台北市地圖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5796136" y="6021288"/>
            <a:ext cx="318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歷史建築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05560" y="4438490"/>
            <a:ext cx="4871124" cy="15777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spcBef>
                <a:spcPct val="50000"/>
              </a:spcBef>
            </a:pPr>
            <a:r>
              <a:rPr lang="zh-TW" altLang="en-US" sz="1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信義區是由原本大安區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、松山區各取一部份土地合併的，原屬於松山區的一部份，早先以「松」字為首命名的道路或機關，在行政區調整</a:t>
            </a:r>
            <a:r>
              <a:rPr lang="zh-TW" altLang="en-US" sz="1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後並沒有</a:t>
            </a:r>
            <a:r>
              <a:rPr lang="en-US" altLang="zh-TW" sz="1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隨著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更改，由此可見這兩區發展的淵源。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497468" y="4185281"/>
            <a:ext cx="3478085" cy="36099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松山菸廠為什麼在信義區呢？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537442" y="5085184"/>
            <a:ext cx="122733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7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0" b="3648"/>
          <a:stretch/>
        </p:blipFill>
        <p:spPr>
          <a:xfrm>
            <a:off x="449728" y="3624675"/>
            <a:ext cx="4034260" cy="217040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49" y="3598390"/>
            <a:ext cx="4008303" cy="21966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4016444" cy="21688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4016444" cy="216888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796136" y="6021288"/>
            <a:ext cx="318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歷史建築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260648"/>
            <a:ext cx="2699792" cy="707886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松山菸廠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07677"/>
            <a:ext cx="15303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08" y="3096968"/>
            <a:ext cx="15906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45" y="5373215"/>
            <a:ext cx="15240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8" y="5372539"/>
            <a:ext cx="19939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8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/>
              <a:t>信義搜查線</a:t>
            </a:r>
            <a:endParaRPr lang="zh-TW" altLang="en-US" sz="6000" dirty="0"/>
          </a:p>
        </p:txBody>
      </p:sp>
      <p:sp>
        <p:nvSpPr>
          <p:cNvPr id="8" name="文字方塊 7">
            <a:hlinkClick r:id="rId2" action="ppaction://hlinksldjump"/>
          </p:cNvPr>
          <p:cNvSpPr txBox="1"/>
          <p:nvPr/>
        </p:nvSpPr>
        <p:spPr>
          <a:xfrm>
            <a:off x="6176371" y="1615307"/>
            <a:ext cx="2417436" cy="6357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0" sz="2800">
                <a:ln w="6350">
                  <a:noFill/>
                </a:ln>
                <a:solidFill>
                  <a:srgbClr val="FFFF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dirty="0"/>
              <a:t>信義區簡介</a:t>
            </a:r>
          </a:p>
        </p:txBody>
      </p:sp>
      <p:sp>
        <p:nvSpPr>
          <p:cNvPr id="9" name="文字方塊 8">
            <a:hlinkClick r:id="rId3" action="ppaction://hlinksldjump"/>
          </p:cNvPr>
          <p:cNvSpPr txBox="1"/>
          <p:nvPr/>
        </p:nvSpPr>
        <p:spPr>
          <a:xfrm>
            <a:off x="6186068" y="2407395"/>
            <a:ext cx="2417436" cy="6357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0" sz="2800">
                <a:ln w="6350">
                  <a:noFill/>
                </a:ln>
                <a:solidFill>
                  <a:srgbClr val="FFFF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dirty="0"/>
              <a:t>信義區地名</a:t>
            </a:r>
          </a:p>
        </p:txBody>
      </p:sp>
      <p:sp>
        <p:nvSpPr>
          <p:cNvPr id="10" name="文字方塊 9">
            <a:hlinkClick r:id="rId4" action="ppaction://hlinksldjump"/>
          </p:cNvPr>
          <p:cNvSpPr txBox="1"/>
          <p:nvPr/>
        </p:nvSpPr>
        <p:spPr>
          <a:xfrm>
            <a:off x="5981458" y="3199483"/>
            <a:ext cx="2826656" cy="6357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0" sz="2800">
                <a:ln w="6350">
                  <a:noFill/>
                </a:ln>
                <a:solidFill>
                  <a:srgbClr val="FFFF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dirty="0"/>
              <a:t>信義區歷史建築</a:t>
            </a:r>
          </a:p>
        </p:txBody>
      </p:sp>
      <p:sp>
        <p:nvSpPr>
          <p:cNvPr id="12" name="文字方塊 11">
            <a:hlinkClick r:id="rId5" action="ppaction://hlinksldjump"/>
          </p:cNvPr>
          <p:cNvSpPr txBox="1"/>
          <p:nvPr/>
        </p:nvSpPr>
        <p:spPr>
          <a:xfrm>
            <a:off x="5971761" y="4026519"/>
            <a:ext cx="2826656" cy="6357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0" sz="2800">
                <a:ln w="6350">
                  <a:noFill/>
                </a:ln>
                <a:solidFill>
                  <a:srgbClr val="FFFF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dirty="0"/>
              <a:t>信義區傳統產業</a:t>
            </a:r>
          </a:p>
        </p:txBody>
      </p:sp>
      <p:sp>
        <p:nvSpPr>
          <p:cNvPr id="13" name="文字方塊 12">
            <a:hlinkClick r:id="rId6" action="ppaction://hlinksldjump"/>
          </p:cNvPr>
          <p:cNvSpPr txBox="1"/>
          <p:nvPr/>
        </p:nvSpPr>
        <p:spPr>
          <a:xfrm>
            <a:off x="5981458" y="4924671"/>
            <a:ext cx="2839014" cy="6357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0" sz="2800">
                <a:ln w="6350">
                  <a:noFill/>
                </a:ln>
                <a:solidFill>
                  <a:srgbClr val="FFFF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dirty="0"/>
              <a:t>信義區古道文碑</a:t>
            </a:r>
          </a:p>
        </p:txBody>
      </p:sp>
      <p:sp>
        <p:nvSpPr>
          <p:cNvPr id="15" name="文字方塊 14">
            <a:hlinkClick r:id="rId7" action="ppaction://hlinksldjump"/>
          </p:cNvPr>
          <p:cNvSpPr txBox="1"/>
          <p:nvPr/>
        </p:nvSpPr>
        <p:spPr>
          <a:xfrm>
            <a:off x="5981458" y="5745614"/>
            <a:ext cx="2839014" cy="6357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0" sz="2800">
                <a:ln w="6350">
                  <a:noFill/>
                </a:ln>
                <a:solidFill>
                  <a:srgbClr val="FFFF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dirty="0"/>
              <a:t>信義新地標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705" y="3835197"/>
            <a:ext cx="3979766" cy="295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3528" y="1124744"/>
            <a:ext cx="849694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製菸工廠於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1939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年開工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生產，初期員工約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1200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菸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廠規劃時，引入歐洲「工業村」概念，重視員工福利，附設有完整的勞工福利設施，如：員工宿舍、男女浴池、更衣室、醫護室、藥局、手術室、福利社、育嬰室、托兒所等。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建築風格屬「日本初現代主義」作品，強調水平視線，形式簡潔典雅，面磚、琉璃及銅釘均為特別定製的建材，做工精細，堪稱當時工業廠房之楷模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4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zh-TW" altLang="en-US" b="1" dirty="0">
              <a:solidFill>
                <a:srgbClr val="CC33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61048"/>
            <a:ext cx="3456384" cy="186644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" y="3861048"/>
            <a:ext cx="3467051" cy="187220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796136" y="6021288"/>
            <a:ext cx="318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歷史建築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260648"/>
            <a:ext cx="2699792" cy="707886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松山菸廠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6" y="5280628"/>
            <a:ext cx="20002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89005"/>
            <a:ext cx="19939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61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3528" y="1124744"/>
            <a:ext cx="8136904" cy="4413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松山菸廠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在光復後種植大量植栽，景觀優美，停產後已經成為台北市東區最大的綠地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1998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年停止生產，遷併台北菸廠，松山菸廠正式走入歷史。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松山菸廠在光復後種植大量植栽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，景觀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優美，停產後成為台北市東區最大的綠地。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2001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年台北市政府將松山菸廠登錄為第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99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處市定古蹟。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2011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年轉型定名「松山文創園區」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，正式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對外開放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松山菸廠文化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園區影片 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://</a:t>
            </a:r>
            <a:r>
              <a:rPr lang="en-US" altLang="zh-TW" sz="2400" b="1" dirty="0" err="1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youtu.be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/</a:t>
            </a:r>
            <a:r>
              <a:rPr lang="en-US" altLang="zh-TW" sz="2400" b="1" dirty="0" err="1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kSOnq8rLClk</a:t>
            </a:r>
            <a:endParaRPr lang="en-US" altLang="zh-TW" sz="24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松山菸廠修復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紀錄 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</a:t>
            </a:r>
            <a:r>
              <a:rPr lang="en-US" altLang="zh-TW" sz="24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youtu.be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/</a:t>
            </a:r>
            <a:r>
              <a:rPr lang="en-US" altLang="zh-TW" sz="24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Lqb2UWwdLH0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endParaRPr lang="en-US" altLang="zh-TW" sz="2400" b="1" dirty="0" smtClean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96136" y="6021288"/>
            <a:ext cx="318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歷史建築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60648"/>
            <a:ext cx="2699792" cy="707886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松山菸廠</a:t>
            </a:r>
          </a:p>
        </p:txBody>
      </p:sp>
    </p:spTree>
    <p:extLst>
      <p:ext uri="{BB962C8B-B14F-4D97-AF65-F5344CB8AC3E}">
        <p14:creationId xmlns:p14="http://schemas.microsoft.com/office/powerpoint/2010/main" val="26022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197" y="2708920"/>
            <a:ext cx="864096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消息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傳出，引起文化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團體及當地居民強烈反對， 成立「松菸公園催生聯盟」，提出保留松山菸廠，將廠區規劃為都會森林公園的主張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經過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多年的協商與折衝，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市政府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決定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修正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原有計畫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保留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公頃廠區，規劃為文化園區， 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並將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松山菸廠登錄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古蹟，才有今天的松山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文創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園區。 </a:t>
            </a:r>
            <a:endParaRPr lang="en-US" altLang="zh-TW" sz="24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8" b="6131"/>
          <a:stretch/>
        </p:blipFill>
        <p:spPr>
          <a:xfrm>
            <a:off x="4308239" y="330424"/>
            <a:ext cx="4152193" cy="264796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197" y="968534"/>
            <a:ext cx="3988853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松山菸廠結束營運之後，廠區交由台北市政府管理。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市政府決定將此地改為為台北大巨蛋體育園區。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96136" y="6021288"/>
            <a:ext cx="318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歷史建築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60648"/>
            <a:ext cx="2699792" cy="707886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松山菸廠</a:t>
            </a:r>
          </a:p>
        </p:txBody>
      </p:sp>
    </p:spTree>
    <p:extLst>
      <p:ext uri="{BB962C8B-B14F-4D97-AF65-F5344CB8AC3E}">
        <p14:creationId xmlns:p14="http://schemas.microsoft.com/office/powerpoint/2010/main" val="25923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/>
          <p:cNvSpPr>
            <a:spLocks noGrp="1"/>
          </p:cNvSpPr>
          <p:nvPr>
            <p:ph type="body" orient="vert" idx="4294967295"/>
          </p:nvPr>
        </p:nvSpPr>
        <p:spPr>
          <a:xfrm>
            <a:off x="1223120" y="1052736"/>
            <a:ext cx="7920880" cy="4708981"/>
          </a:xfrm>
          <a:solidFill>
            <a:schemeClr val="bg2"/>
          </a:solidFill>
          <a:ln>
            <a:noFill/>
          </a:ln>
        </p:spPr>
        <p:txBody>
          <a:bodyPr vert="horz" wrap="square">
            <a:spAutoFit/>
          </a:bodyPr>
          <a:lstStyle/>
          <a:p>
            <a:pPr marL="0" indent="0">
              <a:lnSpc>
                <a:spcPts val="4000"/>
              </a:lnSpc>
              <a:spcBef>
                <a:spcPct val="50000"/>
              </a:spcBef>
              <a:buNone/>
            </a:pPr>
            <a:r>
              <a:rPr lang="zh-TW" altLang="en-US" sz="2800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</a:t>
            </a:r>
            <a:r>
              <a:rPr lang="zh-TW" altLang="en-US" sz="28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  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像台北機廠與松山菸廠這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種位處於都市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發展精華區的歷史建物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，目前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都面臨到古蹟保存和都市發展的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兩難。</a:t>
            </a:r>
            <a:r>
              <a:rPr lang="en-US" altLang="zh-TW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對於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古蹟應該配合新的都市發展計畫拆遷或是現址保留，又要用怎樣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的型式保留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下來，是一個很大的難題，未來台北機廠是不是能像松山菸廠一樣重生成為文化園區，或是有沒有其他更好的解決方式，請你們也一起來動腦想一想，發表你們的看法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622425" y="365125"/>
            <a:ext cx="7521575" cy="549275"/>
          </a:xfr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 fontAlgn="base">
              <a:spcAft>
                <a:spcPct val="0"/>
              </a:spcAft>
            </a:pPr>
            <a:r>
              <a:rPr kumimoji="1" lang="zh-TW" altLang="en-US" sz="4000" dirty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古蹟保存與都市發展的兩難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3878868"/>
            <a:ext cx="1209303" cy="195659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 rot="20993510">
            <a:off x="703203" y="3068959"/>
            <a:ext cx="720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zh-TW" altLang="en-US" sz="6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3535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7" y="1484841"/>
            <a:ext cx="4350652" cy="245086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796136" y="6021288"/>
            <a:ext cx="318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歷史建築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60648"/>
            <a:ext cx="4067944" cy="707886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五線道機場跑道</a:t>
            </a:r>
            <a:endParaRPr kumimoji="1"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92" y="2297902"/>
            <a:ext cx="2734472" cy="22832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7992" y="3141083"/>
            <a:ext cx="1699313" cy="2592173"/>
          </a:xfrm>
          <a:prstGeom prst="rect">
            <a:avLst/>
          </a:prstGeom>
        </p:spPr>
      </p:pic>
      <p:sp>
        <p:nvSpPr>
          <p:cNvPr id="10" name="矩形圖說文字 9"/>
          <p:cNvSpPr/>
          <p:nvPr/>
        </p:nvSpPr>
        <p:spPr>
          <a:xfrm>
            <a:off x="253353" y="1340825"/>
            <a:ext cx="2664296" cy="1728192"/>
          </a:xfrm>
          <a:prstGeom prst="wedgeRectCallout">
            <a:avLst>
              <a:gd name="adj1" fmla="val 37377"/>
              <a:gd name="adj2" fmla="val 580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zh-TW" altLang="en-US" sz="2000" dirty="0" smtClean="0">
                <a:solidFill>
                  <a:srgbClr val="00329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日據時期，信義區的道路，還曾經被當作飛機跑道使用喔</a:t>
            </a:r>
            <a:r>
              <a:rPr lang="en-US" altLang="zh-TW" sz="2000" dirty="0" smtClean="0">
                <a:solidFill>
                  <a:srgbClr val="00329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endParaRPr lang="zh-TW" altLang="en-US" sz="2000" dirty="0">
              <a:solidFill>
                <a:srgbClr val="00329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16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4409" y="788506"/>
            <a:ext cx="43942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太平洋戰爭爆發，日本人將基隆路由今八德路至信義路間道路，拓寬為四十公尺寬的飛機跑道，路中擺上手推車，上面放置盆栽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飛機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起降時把推車移開成為跑道，松山機場的飛機則疏散至信義路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150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巷。</a:t>
            </a:r>
          </a:p>
          <a:p>
            <a:pPr>
              <a:lnSpc>
                <a:spcPts val="3200"/>
              </a:lnSpc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盟軍轟炸松山機場「五線道」的基隆路也被炸毀，後來日本人緊急在基隆路一段與寶清街間另闢一條跑道取代。</a:t>
            </a:r>
          </a:p>
        </p:txBody>
      </p:sp>
      <p:sp>
        <p:nvSpPr>
          <p:cNvPr id="7" name="矩形 6"/>
          <p:cNvSpPr/>
          <p:nvPr/>
        </p:nvSpPr>
        <p:spPr>
          <a:xfrm>
            <a:off x="5796136" y="6021288"/>
            <a:ext cx="3189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歷史建築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60648"/>
            <a:ext cx="4067944" cy="707886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五線道機場跑道</a:t>
            </a:r>
            <a:endParaRPr kumimoji="1"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1374"/>
          <a:stretch/>
        </p:blipFill>
        <p:spPr>
          <a:xfrm>
            <a:off x="0" y="1066800"/>
            <a:ext cx="4605278" cy="452244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04057" y="5589240"/>
            <a:ext cx="341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1947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美軍航照台北影像</a:t>
            </a: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1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/>
              <a:t>信義區傳統產業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28033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7202904" y="5046568"/>
            <a:ext cx="2646878" cy="70788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傳統產業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2882" y="1052736"/>
            <a:ext cx="7632848" cy="5497718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ts val="4400"/>
              </a:lnSpc>
            </a:pPr>
            <a:r>
              <a:rPr lang="zh-TW" altLang="en-US" sz="2800" dirty="0" smtClean="0">
                <a:solidFill>
                  <a:srgbClr val="C0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山下遍地黃金、山上深埋黑金</a:t>
            </a:r>
            <a:endParaRPr lang="en-US" altLang="zh-TW" sz="2800" dirty="0" smtClean="0">
              <a:solidFill>
                <a:srgbClr val="C00000"/>
              </a:solidFill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  <a:p>
            <a:pPr>
              <a:lnSpc>
                <a:spcPts val="4400"/>
              </a:lnSpc>
            </a:pP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        以前</a:t>
            </a:r>
            <a:r>
              <a:rPr lang="zh-TW" altLang="en-US" sz="2800" b="1" dirty="0">
                <a:solidFill>
                  <a:srgbClr val="002060"/>
                </a:solidFill>
                <a:ea typeface="標楷體" pitchFamily="65" charset="-120"/>
              </a:rPr>
              <a:t>中陂</a:t>
            </a: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庄，因為有水塘，水源</a:t>
            </a:r>
            <a:r>
              <a:rPr lang="zh-TW" altLang="en-US" sz="2800" b="1" dirty="0">
                <a:solidFill>
                  <a:srgbClr val="002060"/>
                </a:solidFill>
                <a:ea typeface="標楷體" pitchFamily="65" charset="-120"/>
              </a:rPr>
              <a:t>不缺，稻穗豐收</a:t>
            </a: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，好像</a:t>
            </a:r>
            <a:r>
              <a:rPr lang="zh-TW" altLang="en-US" sz="2800" b="1" dirty="0">
                <a:solidFill>
                  <a:srgbClr val="002060"/>
                </a:solidFill>
                <a:ea typeface="標楷體" pitchFamily="65" charset="-120"/>
              </a:rPr>
              <a:t>一座金黃色的大穀倉</a:t>
            </a: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，山上又有</a:t>
            </a:r>
            <a:r>
              <a:rPr lang="zh-TW" altLang="en-US" sz="2800" b="1" dirty="0">
                <a:solidFill>
                  <a:srgbClr val="002060"/>
                </a:solidFill>
                <a:ea typeface="標楷體" pitchFamily="65" charset="-120"/>
              </a:rPr>
              <a:t>豐富的煤礦，當地居民大都從事採礦或</a:t>
            </a: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耕種的工作。</a:t>
            </a:r>
            <a:endParaRPr lang="en-US" altLang="zh-TW" sz="2800" b="1" dirty="0" smtClean="0">
              <a:solidFill>
                <a:srgbClr val="002060"/>
              </a:solidFill>
              <a:ea typeface="標楷體" pitchFamily="65" charset="-120"/>
            </a:endParaRPr>
          </a:p>
          <a:p>
            <a:pPr>
              <a:lnSpc>
                <a:spcPts val="4400"/>
              </a:lnSpc>
            </a:pP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        後來因為</a:t>
            </a:r>
            <a:r>
              <a:rPr lang="zh-TW" altLang="en-US" sz="2800" b="1" dirty="0">
                <a:solidFill>
                  <a:srgbClr val="002060"/>
                </a:solidFill>
                <a:ea typeface="標楷體" pitchFamily="65" charset="-120"/>
              </a:rPr>
              <a:t>開採</a:t>
            </a: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煤礦</a:t>
            </a:r>
            <a:r>
              <a:rPr lang="zh-TW" altLang="en-US" sz="2800" b="1" dirty="0">
                <a:solidFill>
                  <a:srgbClr val="002060"/>
                </a:solidFill>
                <a:ea typeface="標楷體" pitchFamily="65" charset="-120"/>
              </a:rPr>
              <a:t>的廢土漸漸將水塘</a:t>
            </a: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填平，陂床淤淺，陂水面積越來越小，居民就改在邊坡上栽種蔬果。</a:t>
            </a:r>
            <a:endParaRPr lang="zh-TW" altLang="en-US" sz="2800" b="1" dirty="0">
              <a:solidFill>
                <a:srgbClr val="002060"/>
              </a:solidFill>
              <a:ea typeface="標楷體" pitchFamily="65" charset="-120"/>
            </a:endParaRPr>
          </a:p>
          <a:p>
            <a:pPr>
              <a:lnSpc>
                <a:spcPts val="4000"/>
              </a:lnSpc>
            </a:pPr>
            <a:endParaRPr lang="en-US" altLang="zh-TW" sz="2800" dirty="0">
              <a:solidFill>
                <a:srgbClr val="C00000"/>
              </a:solidFill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6" name="圓角化同側角落矩形 5"/>
          <p:cNvSpPr/>
          <p:nvPr/>
        </p:nvSpPr>
        <p:spPr>
          <a:xfrm>
            <a:off x="200212" y="388850"/>
            <a:ext cx="3816424" cy="663886"/>
          </a:xfrm>
          <a:prstGeom prst="round2SameRect">
            <a:avLst>
              <a:gd name="adj1" fmla="val 3809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n cmpd="sng">
                  <a:noFill/>
                </a:ln>
                <a:solidFill>
                  <a:srgbClr val="00206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農業 與 煤礦</a:t>
            </a:r>
            <a:endParaRPr lang="en-US" altLang="zh-TW" sz="4000" dirty="0">
              <a:ln cmpd="sng">
                <a:noFill/>
              </a:ln>
              <a:solidFill>
                <a:srgbClr val="002060"/>
              </a:solidFill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67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7202904" y="5046568"/>
            <a:ext cx="2646878" cy="70788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傳統產業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2882" y="1052736"/>
            <a:ext cx="7632848" cy="5497718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ts val="4000"/>
              </a:lnSpc>
            </a:pPr>
            <a:r>
              <a:rPr lang="zh-TW" altLang="en-US" sz="2400" dirty="0" smtClean="0">
                <a:solidFill>
                  <a:srgbClr val="C0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德興煤礦</a:t>
            </a:r>
            <a:r>
              <a:rPr lang="en-US" altLang="zh-TW" sz="2400" dirty="0" smtClean="0">
                <a:solidFill>
                  <a:srgbClr val="C0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‧</a:t>
            </a:r>
            <a:r>
              <a:rPr lang="zh-TW" altLang="en-US" sz="2400" dirty="0" smtClean="0">
                <a:solidFill>
                  <a:srgbClr val="C0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和興炭坑</a:t>
            </a:r>
            <a:endParaRPr lang="en-US" altLang="zh-TW" sz="2400" dirty="0" smtClean="0">
              <a:solidFill>
                <a:srgbClr val="C00000"/>
              </a:solidFill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  <a:p>
            <a:pPr>
              <a:lnSpc>
                <a:spcPts val="3000"/>
              </a:lnSpc>
            </a:pP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信義區山上有二處廢棄舊煤礦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坑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。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「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德興煤礦坑」位於台北市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信義區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吳興街</a:t>
            </a:r>
            <a:r>
              <a:rPr lang="en-US" altLang="zh-TW" sz="2400" b="1" dirty="0">
                <a:solidFill>
                  <a:srgbClr val="002060"/>
                </a:solidFill>
                <a:ea typeface="標楷體" pitchFamily="65" charset="-120"/>
              </a:rPr>
              <a:t>600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巷</a:t>
            </a:r>
            <a:r>
              <a:rPr lang="en-US" altLang="zh-TW" sz="2400" b="1" dirty="0">
                <a:solidFill>
                  <a:srgbClr val="002060"/>
                </a:solidFill>
                <a:ea typeface="標楷體" pitchFamily="65" charset="-120"/>
              </a:rPr>
              <a:t>100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弄底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，於日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治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時期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開採至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民國</a:t>
            </a:r>
            <a:r>
              <a:rPr lang="en-US" altLang="zh-TW" sz="2400" b="1" dirty="0">
                <a:solidFill>
                  <a:srgbClr val="002060"/>
                </a:solidFill>
                <a:ea typeface="標楷體" pitchFamily="65" charset="-120"/>
              </a:rPr>
              <a:t>62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年收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坑。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「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和興炭坑」位於舊埤溪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旁，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從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聯勤學 校技術訓練中心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旁巷道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進入，於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>1936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年設置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開發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，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民國</a:t>
            </a:r>
            <a:r>
              <a:rPr lang="en-US" altLang="zh-TW" sz="2400" b="1" dirty="0">
                <a:solidFill>
                  <a:srgbClr val="002060"/>
                </a:solidFill>
                <a:ea typeface="標楷體" pitchFamily="65" charset="-120"/>
              </a:rPr>
              <a:t>54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年收坑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，早期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煤礦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開採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時堆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置大量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煤渣。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目前皆由台北市政府整治整體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環境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營造後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，成為新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的</a:t>
            </a: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休閒</a:t>
            </a:r>
            <a: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4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400" b="1" dirty="0" smtClean="0">
                <a:solidFill>
                  <a:srgbClr val="002060"/>
                </a:solidFill>
                <a:ea typeface="標楷體" pitchFamily="65" charset="-120"/>
              </a:rPr>
              <a:t>遊憩</a:t>
            </a:r>
            <a:r>
              <a:rPr lang="zh-TW" altLang="en-US" sz="2400" b="1" dirty="0">
                <a:solidFill>
                  <a:srgbClr val="002060"/>
                </a:solidFill>
                <a:ea typeface="標楷體" pitchFamily="65" charset="-120"/>
              </a:rPr>
              <a:t>景點。</a:t>
            </a:r>
            <a:endParaRPr lang="en-US" altLang="zh-TW" sz="2400" b="1" dirty="0">
              <a:solidFill>
                <a:srgbClr val="002060"/>
              </a:solidFill>
              <a:ea typeface="標楷體" pitchFamily="65" charset="-120"/>
            </a:endParaRPr>
          </a:p>
        </p:txBody>
      </p:sp>
      <p:sp>
        <p:nvSpPr>
          <p:cNvPr id="6" name="圓角化同側角落矩形 5"/>
          <p:cNvSpPr/>
          <p:nvPr/>
        </p:nvSpPr>
        <p:spPr>
          <a:xfrm>
            <a:off x="200212" y="388850"/>
            <a:ext cx="3816424" cy="663886"/>
          </a:xfrm>
          <a:prstGeom prst="round2SameRect">
            <a:avLst>
              <a:gd name="adj1" fmla="val 3809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n cmpd="sng">
                  <a:noFill/>
                </a:ln>
                <a:solidFill>
                  <a:srgbClr val="00206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煤礦</a:t>
            </a:r>
            <a:endParaRPr lang="en-US" altLang="zh-TW" sz="4000" dirty="0">
              <a:ln cmpd="sng">
                <a:noFill/>
              </a:ln>
              <a:solidFill>
                <a:srgbClr val="002060"/>
              </a:solidFill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75" y="2145601"/>
            <a:ext cx="2793394" cy="214742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19" y="332582"/>
            <a:ext cx="2304355" cy="172826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4"/>
          <a:stretch/>
        </p:blipFill>
        <p:spPr>
          <a:xfrm>
            <a:off x="4802942" y="4365104"/>
            <a:ext cx="3225442" cy="218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7202904" y="5046568"/>
            <a:ext cx="2646878" cy="70788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傳統產業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2882" y="1052736"/>
            <a:ext cx="7632848" cy="5497718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ts val="4400"/>
              </a:lnSpc>
            </a:pP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         日據時代，四獸山是台灣北部著名的樟腦產地，那時象山和拇指山滿山都是樟樹。現在永春高中前的公車處停車場</a:t>
            </a:r>
            <a:r>
              <a:rPr lang="zh-TW" altLang="en-US" sz="2800" b="1" dirty="0">
                <a:solidFill>
                  <a:srgbClr val="002060"/>
                </a:solidFill>
                <a:ea typeface="標楷體" pitchFamily="65" charset="-120"/>
              </a:rPr>
              <a:t>就曾經搭建了提煉樟腦的草</a:t>
            </a: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寮。</a:t>
            </a:r>
            <a:r>
              <a:rPr lang="en-US" altLang="zh-TW" sz="2800" b="1" dirty="0" smtClean="0">
                <a:solidFill>
                  <a:srgbClr val="002060"/>
                </a:solidFill>
                <a:ea typeface="標楷體" pitchFamily="65" charset="-120"/>
              </a:rPr>
              <a:t/>
            </a:r>
            <a:br>
              <a:rPr lang="en-US" altLang="zh-TW" sz="2800" b="1" dirty="0" smtClean="0">
                <a:solidFill>
                  <a:srgbClr val="002060"/>
                </a:solidFill>
                <a:ea typeface="標楷體" pitchFamily="65" charset="-120"/>
              </a:rPr>
            </a:b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         可惜後來違建戶恣意墾殖山林，把原有景觀破壞殆盡，樟腦寮也隨之走入歷史。</a:t>
            </a:r>
            <a:endParaRPr lang="en-US" altLang="zh-TW" sz="2800" b="1" dirty="0" smtClean="0">
              <a:solidFill>
                <a:srgbClr val="002060"/>
              </a:solidFill>
              <a:ea typeface="標楷體" pitchFamily="65" charset="-120"/>
            </a:endParaRPr>
          </a:p>
        </p:txBody>
      </p:sp>
      <p:sp>
        <p:nvSpPr>
          <p:cNvPr id="6" name="圓角化同側角落矩形 5"/>
          <p:cNvSpPr/>
          <p:nvPr/>
        </p:nvSpPr>
        <p:spPr>
          <a:xfrm>
            <a:off x="202882" y="384505"/>
            <a:ext cx="3816424" cy="663886"/>
          </a:xfrm>
          <a:prstGeom prst="round2SameRect">
            <a:avLst>
              <a:gd name="adj1" fmla="val 3809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n cmpd="sng">
                  <a:noFill/>
                </a:ln>
                <a:solidFill>
                  <a:srgbClr val="00206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樟腦寮</a:t>
            </a:r>
            <a:endParaRPr lang="en-US" altLang="zh-TW" sz="4000" dirty="0">
              <a:ln cmpd="sng">
                <a:noFill/>
              </a:ln>
              <a:solidFill>
                <a:srgbClr val="002060"/>
              </a:solidFill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241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" y="260648"/>
            <a:ext cx="9143999" cy="6597352"/>
            <a:chOff x="538603" y="-22485"/>
            <a:chExt cx="8109798" cy="572372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" r="5420"/>
            <a:stretch/>
          </p:blipFill>
          <p:spPr>
            <a:xfrm>
              <a:off x="538603" y="-22485"/>
              <a:ext cx="8109798" cy="572372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620688"/>
              <a:ext cx="3600400" cy="4906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702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16200000">
            <a:off x="7202904" y="5046568"/>
            <a:ext cx="2646878" cy="70788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傳統產業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2882" y="1052736"/>
            <a:ext cx="7632848" cy="5497718"/>
          </a:xfrm>
          <a:prstGeom prst="rect">
            <a:avLst/>
          </a:prstGeom>
          <a:blipFill dpi="0" rotWithShape="1">
            <a:blip r:embed="rId3">
              <a:alphaModFix amt="32000"/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ts val="4400"/>
              </a:lnSpc>
            </a:pPr>
            <a:r>
              <a:rPr lang="zh-TW" altLang="en-US" sz="2800" dirty="0" smtClean="0">
                <a:solidFill>
                  <a:srgbClr val="C0000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花草巷弄</a:t>
            </a:r>
            <a:endParaRPr lang="en-US" altLang="zh-TW" sz="2800" dirty="0" smtClean="0">
              <a:solidFill>
                <a:srgbClr val="C00000"/>
              </a:solidFill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  <a:p>
            <a:pPr>
              <a:lnSpc>
                <a:spcPts val="3800"/>
              </a:lnSpc>
            </a:pP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       日據時代，六張犁山坡是陸軍公墓，但經過土地重畫整治後</a:t>
            </a:r>
            <a:r>
              <a:rPr lang="zh-TW" altLang="en-US" sz="2800" b="1" dirty="0">
                <a:solidFill>
                  <a:srgbClr val="002060"/>
                </a:solidFill>
                <a:ea typeface="標楷體" pitchFamily="65" charset="-120"/>
              </a:rPr>
              <a:t>，</a:t>
            </a: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六</a:t>
            </a:r>
            <a:r>
              <a:rPr lang="zh-TW" altLang="en-US" sz="2800" b="1" dirty="0">
                <a:solidFill>
                  <a:srgbClr val="002060"/>
                </a:solidFill>
                <a:ea typeface="標楷體" pitchFamily="65" charset="-120"/>
              </a:rPr>
              <a:t>張</a:t>
            </a: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犁的農家會在稻作休耕時期，種菜種花以增加收入， </a:t>
            </a:r>
            <a:r>
              <a:rPr lang="en-US" altLang="zh-TW" sz="2800" b="1" dirty="0">
                <a:solidFill>
                  <a:srgbClr val="002060"/>
                </a:solidFill>
                <a:ea typeface="標楷體" pitchFamily="65" charset="-120"/>
              </a:rPr>
              <a:t>50</a:t>
            </a: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年代由農會輔導成為觀光苗圃；後來稻田沒落，觀賞花木的栽培又興盛起來。</a:t>
            </a:r>
            <a:endParaRPr lang="zh-TW" altLang="en-US" sz="2800" b="1" dirty="0">
              <a:solidFill>
                <a:srgbClr val="002060"/>
              </a:solidFill>
              <a:ea typeface="標楷體" pitchFamily="65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        因為日本人喜歡插花藝術，今天的吳興街</a:t>
            </a:r>
            <a:r>
              <a:rPr lang="en-US" altLang="zh-TW" sz="2800" b="1" dirty="0" smtClean="0">
                <a:solidFill>
                  <a:srgbClr val="002060"/>
                </a:solidFill>
                <a:ea typeface="標楷體" pitchFamily="65" charset="-120"/>
              </a:rPr>
              <a:t>600</a:t>
            </a:r>
            <a:r>
              <a:rPr lang="zh-TW" altLang="en-US" sz="2800" b="1" dirty="0" smtClean="0">
                <a:solidFill>
                  <a:srgbClr val="002060"/>
                </a:solidFill>
                <a:ea typeface="標楷體" pitchFamily="65" charset="-120"/>
              </a:rPr>
              <a:t>巷附近，在日據時代，花田也廣達九甲，供應台北和基隆兩地的花卉需求。</a:t>
            </a:r>
            <a:endParaRPr lang="en-US" altLang="zh-TW" sz="2800" b="1" dirty="0">
              <a:solidFill>
                <a:srgbClr val="002060"/>
              </a:solidFill>
              <a:ea typeface="標楷體" pitchFamily="65" charset="-120"/>
            </a:endParaRPr>
          </a:p>
        </p:txBody>
      </p:sp>
      <p:sp>
        <p:nvSpPr>
          <p:cNvPr id="6" name="圓角化同側角落矩形 5"/>
          <p:cNvSpPr/>
          <p:nvPr/>
        </p:nvSpPr>
        <p:spPr>
          <a:xfrm>
            <a:off x="200212" y="388850"/>
            <a:ext cx="3816424" cy="663886"/>
          </a:xfrm>
          <a:prstGeom prst="round2SameRect">
            <a:avLst>
              <a:gd name="adj1" fmla="val 3809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n cmpd="sng">
                  <a:noFill/>
                </a:ln>
                <a:solidFill>
                  <a:srgbClr val="002060"/>
                </a:solidFill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花卉苗圃</a:t>
            </a:r>
            <a:endParaRPr lang="en-US" altLang="zh-TW" sz="4000" dirty="0">
              <a:ln cmpd="sng">
                <a:noFill/>
              </a:ln>
              <a:solidFill>
                <a:srgbClr val="002060"/>
              </a:solidFill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42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/>
              <a:t>信義區古道文碑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768652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-861991" y="4974560"/>
            <a:ext cx="2646878" cy="70788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古道文碑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5940151" y="116632"/>
            <a:ext cx="3207755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糶米古道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88177" y="1124744"/>
            <a:ext cx="54994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糶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米是賣米的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意思。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/>
            </a:r>
            <a:b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清朝時，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新陂地區以產稻米為主，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三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張犁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農戶把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收成的稻穀挑往南港和木柵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買賣，農人們因為路途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較遠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不願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走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大路，喜歡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走山間小路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，就開闢了一條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五百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崁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的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石階做為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運米道路。古道入口在吳興街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600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巷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100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弄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底，仍保存良好。</a:t>
            </a:r>
            <a:endParaRPr lang="en-US" altLang="zh-TW" sz="2400" b="1" dirty="0" smtClean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7" r="15690"/>
          <a:stretch/>
        </p:blipFill>
        <p:spPr>
          <a:xfrm>
            <a:off x="1115616" y="1455460"/>
            <a:ext cx="2054506" cy="201622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12018" y="382043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糶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米古道中途的糶米公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廟是</a:t>
            </a:r>
            <a: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先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民行走古道的休息點。 </a:t>
            </a:r>
            <a: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廟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口兩旁的對聯寫著「糶糧先賢蔭地方、米穀滿倉富眾生」， 取兩句對聯的第一個字剛好就是糶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米。</a:t>
            </a:r>
            <a:endParaRPr lang="en-US" altLang="zh-TW" sz="2400" b="1" dirty="0" smtClean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18" y="3820433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8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-861991" y="4974560"/>
            <a:ext cx="2646878" cy="70788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古道文碑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5940151" y="116632"/>
            <a:ext cx="3207755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咕嚕馬道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8975" y="1124744"/>
            <a:ext cx="7985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   糶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米古道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入口旁的德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興煤礦，當時有一條運煤臺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車，軌道沿吳興街往下到達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吳興街七巷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(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吳興街入口前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)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，臺車上的煤在此卸下再轉運到各地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。</a:t>
            </a:r>
            <a: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</a:br>
            <a: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    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因為臺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車軌道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經過四四南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村的後方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，會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聽到咕嚕咕嚕的響聲，所以南村小孩就稱這個軌道叫咕嚕馬道。當礦工推煤車經過時，比較調皮的小孩就會去推煤車鬧礦工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。</a:t>
            </a:r>
            <a:endParaRPr lang="zh-TW" altLang="en-US" sz="2400" b="1" dirty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5" y="3706686"/>
            <a:ext cx="4531058" cy="25922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51" y="3684051"/>
            <a:ext cx="2984178" cy="263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-861991" y="4974560"/>
            <a:ext cx="2646878" cy="70788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古道文碑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5940151" y="116632"/>
            <a:ext cx="3207755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茶路古道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87624" y="4293096"/>
            <a:ext cx="77749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清朝遺留的茶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路古道，是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石碇、深坑一帶栽植茶葉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運送到台北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的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要道。路口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石碑記載著明末安溪人隨鄭成功來台，攜帶烏龍茶種到木柵、深坑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。</a:t>
            </a:r>
            <a: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因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其極具軍事用途，被官府列入重要兵備捷徑，乃來往台北、宜蘭的「淡蘭古道」延伸路段。</a:t>
            </a:r>
          </a:p>
          <a:p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若想探訪這條先人足跡，可由臥龍街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431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巷上山。 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0" y="1385149"/>
            <a:ext cx="3913448" cy="260488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85149"/>
            <a:ext cx="3928667" cy="261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6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16200000">
            <a:off x="-861991" y="4974560"/>
            <a:ext cx="2646878" cy="70788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r"/>
            <a:r>
              <a:rPr lang="zh-TW" altLang="en-US" sz="4000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古道文碑</a:t>
            </a:r>
            <a:endParaRPr lang="zh-TW" altLang="en-US" sz="4000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3329852" y="116632"/>
            <a:ext cx="2538292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永春碑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28957" y="1103594"/>
            <a:ext cx="54994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在四獸山下有水陂，早期儲水甚豐，後因流路阻塞，陂床淤淺，居民種蔬果，光復前，因開採煤礦，泥沙受雨水衝刷，流入陂中，導致凅竭，現在止剩下一塊永春碑留下見證 。</a:t>
            </a:r>
          </a:p>
        </p:txBody>
      </p:sp>
      <p:sp>
        <p:nvSpPr>
          <p:cNvPr id="9" name="矩形 8"/>
          <p:cNvSpPr/>
          <p:nvPr/>
        </p:nvSpPr>
        <p:spPr>
          <a:xfrm>
            <a:off x="1348786" y="3594828"/>
            <a:ext cx="50954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1898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年，有一開礦工人在開山闢石時，發現一塊極似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觀音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浮雕的奇石；工頭卻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不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信，即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命工人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將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那塊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石頭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搬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開；石頭移動時，工頭突然暈倒，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經十餘日病無起色。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最後有人建議將石像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移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回並上香祝禱，工頭果真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不醫就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癒。</a:t>
            </a:r>
            <a: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/>
            </a:r>
            <a:b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</a:b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之後就石板了為石頭蓋了小廟，稱為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石頭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公觀音亭。</a:t>
            </a:r>
            <a:endParaRPr lang="zh-TW" altLang="en-US" sz="2400" b="1" dirty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7" r="23438"/>
          <a:stretch/>
        </p:blipFill>
        <p:spPr>
          <a:xfrm>
            <a:off x="1115616" y="116632"/>
            <a:ext cx="2036568" cy="30963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13766"/>
            <a:ext cx="1896037" cy="2528050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/>
        </p:nvSpPr>
        <p:spPr bwMode="auto">
          <a:xfrm>
            <a:off x="6732240" y="3212976"/>
            <a:ext cx="2411760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石頭公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87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/>
              <a:t>信義新地標</a:t>
            </a:r>
          </a:p>
        </p:txBody>
      </p:sp>
    </p:spTree>
    <p:extLst>
      <p:ext uri="{BB962C8B-B14F-4D97-AF65-F5344CB8AC3E}">
        <p14:creationId xmlns:p14="http://schemas.microsoft.com/office/powerpoint/2010/main" val="1089591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0" y="188640"/>
            <a:ext cx="2538292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台北</a:t>
            </a:r>
            <a:r>
              <a:rPr lang="en-US" altLang="zh-TW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101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504" y="1052736"/>
            <a:ext cx="540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台北</a:t>
            </a:r>
            <a: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101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是位於信義區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的摩天大樓，樓高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509.2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公尺，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地上樓層共有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101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層、另有地下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5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層，總樓地板面積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37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萬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4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千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平方公尺。</a:t>
            </a:r>
            <a:endParaRPr lang="en-US" altLang="zh-TW" sz="2400" b="1" dirty="0" smtClean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1999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年動工，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2004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12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31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日完工啟用；最初名稱為台北國際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金融中心，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2003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年改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為台北</a:t>
            </a:r>
            <a:r>
              <a:rPr lang="en-US" altLang="zh-TW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101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，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亦俗稱為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101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大樓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。</a:t>
            </a:r>
            <a:endParaRPr lang="en-US" altLang="zh-TW" sz="2400" b="1" dirty="0" smtClean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台北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101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為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臺灣第一高樓，曾於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2004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12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31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日至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2010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4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日間擁有世界第一高樓的紀錄，目前為世界第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9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高樓，同時也是全球最高綠建築及環地震帶最高建築物，完工以來即成為臺北重要地標之一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。</a:t>
            </a:r>
            <a:endParaRPr lang="en-US" altLang="zh-TW" sz="2400" b="1" dirty="0" smtClean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56692"/>
            <a:ext cx="3384376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86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0" y="332656"/>
            <a:ext cx="2538292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台北</a:t>
            </a:r>
            <a:r>
              <a:rPr lang="en-US" altLang="zh-TW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101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825" y="4941168"/>
            <a:ext cx="4889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大樓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外牆附掛古錢和祥雲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圖騰，象徵金融交易與吉祥接續。</a:t>
            </a:r>
            <a:endParaRPr lang="en-US" altLang="zh-TW" sz="2400" b="1" dirty="0" smtClean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4" y="1412776"/>
            <a:ext cx="1660369" cy="172014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4" b="25555"/>
          <a:stretch/>
        </p:blipFill>
        <p:spPr>
          <a:xfrm>
            <a:off x="315314" y="3187063"/>
            <a:ext cx="1656184" cy="153808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6"/>
          <a:stretch/>
        </p:blipFill>
        <p:spPr>
          <a:xfrm>
            <a:off x="2242401" y="2411686"/>
            <a:ext cx="2017664" cy="231345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59832" y="524578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台北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101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，外觀具有中國塔樓特色，宛如「青竹」與「花蕊」，象徵花開富貴、節節高升，也意味著城市的生生不息。</a:t>
            </a:r>
            <a:endParaRPr lang="en-US" altLang="zh-TW" sz="2400" b="1" dirty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04"/>
          <a:stretch/>
        </p:blipFill>
        <p:spPr>
          <a:xfrm>
            <a:off x="4919117" y="1882849"/>
            <a:ext cx="3748383" cy="3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07" y="1270714"/>
            <a:ext cx="5235792" cy="294513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0" y="332656"/>
            <a:ext cx="2538292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台北</a:t>
            </a:r>
            <a:r>
              <a:rPr lang="en-US" altLang="zh-TW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101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71800" y="329599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大樓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內擁有全球最大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的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阻尼器</a:t>
            </a:r>
            <a:r>
              <a:rPr lang="zh-TW" altLang="en-US" sz="2400" b="1" dirty="0" smtClean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、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以及全球起降速度次快的電梯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(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僅次於東京晴空塔</a:t>
            </a: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)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400" b="1" dirty="0" smtClean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3" y="1375572"/>
            <a:ext cx="3677265" cy="24564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69146" y="3877293"/>
            <a:ext cx="1487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台北</a:t>
            </a:r>
            <a:r>
              <a:rPr lang="en-US" altLang="zh-TW" sz="1600" b="1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101-</a:t>
            </a:r>
            <a:r>
              <a:rPr lang="zh-TW" altLang="en-US" sz="1600" b="1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阻尼</a:t>
            </a:r>
            <a:r>
              <a:rPr lang="zh-TW" altLang="en-US" sz="1600" b="1" dirty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器</a:t>
            </a:r>
            <a:endParaRPr lang="zh-TW" altLang="en-US" sz="1600" dirty="0"/>
          </a:p>
        </p:txBody>
      </p:sp>
      <p:sp>
        <p:nvSpPr>
          <p:cNvPr id="8" name="矩形 7"/>
          <p:cNvSpPr/>
          <p:nvPr/>
        </p:nvSpPr>
        <p:spPr>
          <a:xfrm>
            <a:off x="788050" y="4797152"/>
            <a:ext cx="7128792" cy="1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r>
              <a:rPr lang="zh-TW" altLang="en-US" dirty="0" smtClean="0">
                <a:solidFill>
                  <a:srgbClr val="0070C0"/>
                </a:solidFill>
                <a:latin typeface="Segoe UI Symbol" panose="020B0502040204020203" pitchFamily="34" charset="0"/>
                <a:ea typeface="王漢宗中仿宋繁" panose="02000500000000000000" pitchFamily="2" charset="-120"/>
              </a:rPr>
              <a:t>台北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101</a:t>
            </a:r>
            <a:r>
              <a:rPr lang="zh-TW" altLang="en-US" dirty="0" smtClean="0">
                <a:solidFill>
                  <a:srgbClr val="0070C0"/>
                </a:solidFill>
                <a:latin typeface="Segoe UI Symbol" panose="020B0502040204020203" pitchFamily="34" charset="0"/>
                <a:ea typeface="王漢宗中仿宋繁" panose="02000500000000000000" pitchFamily="2" charset="-120"/>
              </a:rPr>
              <a:t>以台北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(TAIPEI)</a:t>
            </a:r>
            <a:r>
              <a:rPr lang="zh-TW" altLang="en-US" dirty="0" smtClean="0">
                <a:solidFill>
                  <a:srgbClr val="0070C0"/>
                </a:solidFill>
                <a:latin typeface="Segoe UI Symbol" panose="020B0502040204020203" pitchFamily="34" charset="0"/>
                <a:ea typeface="王漢宗中仿宋繁" panose="02000500000000000000" pitchFamily="2" charset="-120"/>
              </a:rPr>
              <a:t>而命名，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TAIPEI</a:t>
            </a:r>
            <a:r>
              <a:rPr lang="zh-TW" altLang="en-US" dirty="0" smtClean="0">
                <a:solidFill>
                  <a:srgbClr val="0070C0"/>
                </a:solidFill>
                <a:latin typeface="Segoe UI Symbol" panose="020B0502040204020203" pitchFamily="34" charset="0"/>
                <a:ea typeface="王漢宗中仿宋繁" panose="02000500000000000000" pitchFamily="2" charset="-120"/>
              </a:rPr>
              <a:t>六個英文字母更分別代表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/>
            </a:r>
            <a:b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</a:br>
            <a:r>
              <a:rPr lang="zh-TW" altLang="en-US" dirty="0" smtClean="0">
                <a:solidFill>
                  <a:srgbClr val="0070C0"/>
                </a:solidFill>
                <a:latin typeface="Segoe UI Symbol" panose="020B0502040204020203" pitchFamily="34" charset="0"/>
                <a:ea typeface="王漢宗中仿宋繁" panose="02000500000000000000" pitchFamily="2" charset="-120"/>
              </a:rPr>
              <a:t>科技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(</a:t>
            </a:r>
            <a:r>
              <a:rPr lang="en-US" altLang="zh-TW" dirty="0" smtClean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echnology)</a:t>
            </a:r>
            <a:r>
              <a:rPr lang="zh-TW" altLang="en-US" dirty="0" smtClean="0">
                <a:solidFill>
                  <a:srgbClr val="0070C0"/>
                </a:solidFill>
                <a:latin typeface="Segoe UI Symbol" panose="020B0502040204020203" pitchFamily="34" charset="0"/>
                <a:ea typeface="王漢宗中仿宋繁" panose="02000500000000000000" pitchFamily="2" charset="-120"/>
              </a:rPr>
              <a:t>、藝術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(</a:t>
            </a:r>
            <a:r>
              <a:rPr lang="en-US" altLang="zh-TW" dirty="0" smtClean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rt)</a:t>
            </a:r>
            <a:r>
              <a:rPr lang="zh-TW" altLang="en-US" dirty="0" smtClean="0">
                <a:solidFill>
                  <a:srgbClr val="0070C0"/>
                </a:solidFill>
                <a:latin typeface="Segoe UI Symbol" panose="020B0502040204020203" pitchFamily="34" charset="0"/>
                <a:ea typeface="王漢宗中仿宋繁" panose="02000500000000000000" pitchFamily="2" charset="-120"/>
              </a:rPr>
              <a:t>、創新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(</a:t>
            </a:r>
            <a:r>
              <a:rPr lang="en-US" altLang="zh-TW" dirty="0" smtClean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nnovation)</a:t>
            </a:r>
            <a:r>
              <a:rPr lang="zh-TW" altLang="en-US" dirty="0" smtClean="0">
                <a:solidFill>
                  <a:srgbClr val="0070C0"/>
                </a:solidFill>
                <a:latin typeface="Segoe UI Symbol" panose="020B0502040204020203" pitchFamily="34" charset="0"/>
                <a:ea typeface="王漢宗中仿宋繁" panose="02000500000000000000" pitchFamily="2" charset="-120"/>
              </a:rPr>
              <a:t>、人性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(</a:t>
            </a:r>
            <a:r>
              <a:rPr lang="en-US" altLang="zh-TW" dirty="0" smtClean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eople)</a:t>
            </a:r>
            <a:r>
              <a:rPr lang="zh-TW" altLang="en-US" dirty="0" smtClean="0">
                <a:solidFill>
                  <a:srgbClr val="0070C0"/>
                </a:solidFill>
                <a:latin typeface="Segoe UI Symbol" panose="020B0502040204020203" pitchFamily="34" charset="0"/>
                <a:ea typeface="王漢宗中仿宋繁" panose="02000500000000000000" pitchFamily="2" charset="-120"/>
              </a:rPr>
              <a:t>、環保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(</a:t>
            </a:r>
            <a:r>
              <a:rPr lang="en-US" altLang="zh-TW" dirty="0" smtClean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nvironment)</a:t>
            </a:r>
            <a:r>
              <a:rPr lang="zh-TW" altLang="en-US" dirty="0" smtClean="0">
                <a:solidFill>
                  <a:srgbClr val="0070C0"/>
                </a:solidFill>
                <a:latin typeface="Segoe UI Symbol" panose="020B0502040204020203" pitchFamily="34" charset="0"/>
                <a:ea typeface="王漢宗中仿宋繁" panose="02000500000000000000" pitchFamily="2" charset="-120"/>
              </a:rPr>
              <a:t>、和認同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(</a:t>
            </a:r>
            <a:r>
              <a:rPr lang="en-US" altLang="zh-TW" dirty="0" smtClean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</a:t>
            </a:r>
            <a:r>
              <a:rPr lang="en-US" altLang="zh-TW" dirty="0" smtClean="0">
                <a:solidFill>
                  <a:srgbClr val="0070C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dentity)</a:t>
            </a:r>
            <a:r>
              <a:rPr lang="zh-TW" altLang="en-US" dirty="0" smtClean="0">
                <a:solidFill>
                  <a:srgbClr val="0070C0"/>
                </a:solidFill>
                <a:latin typeface="Segoe UI Symbol" panose="020B0502040204020203" pitchFamily="34" charset="0"/>
                <a:ea typeface="王漢宗中仿宋繁" panose="02000500000000000000" pitchFamily="2" charset="-120"/>
              </a:rPr>
              <a:t>六大特質。</a:t>
            </a:r>
            <a:endParaRPr lang="en-US" altLang="zh-TW" dirty="0">
              <a:solidFill>
                <a:srgbClr val="0070C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9" name="圓角化同側角落矩形 8"/>
          <p:cNvSpPr/>
          <p:nvPr/>
        </p:nvSpPr>
        <p:spPr>
          <a:xfrm>
            <a:off x="3275856" y="4346300"/>
            <a:ext cx="1733615" cy="432048"/>
          </a:xfrm>
          <a:prstGeom prst="round2SameRect">
            <a:avLst>
              <a:gd name="adj1" fmla="val 38099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Segoe UI Symbol" panose="020B0502040204020203" pitchFamily="34" charset="0"/>
                <a:ea typeface="Segoe UI Symbol" panose="020B0502040204020203" pitchFamily="34" charset="0"/>
                <a:cs typeface="Meiryo" panose="020B0604030504040204" pitchFamily="34" charset="-128"/>
              </a:rPr>
              <a:t>TAIPEI</a:t>
            </a:r>
            <a:endParaRPr lang="en-US" altLang="zh-TW" sz="2000" dirty="0">
              <a:latin typeface="Segoe UI Symbol" panose="020B0502040204020203" pitchFamily="34" charset="0"/>
              <a:ea typeface="Segoe UI Symbol" panose="020B0502040204020203" pitchFamily="34" charset="0"/>
              <a:cs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752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19872" y="5261367"/>
            <a:ext cx="5580112" cy="127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0" sz="66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</a:rPr>
              <a:t>信義區成立史</a:t>
            </a:r>
            <a:endParaRPr lang="zh-TW" altLang="en-US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475656" y="401922"/>
            <a:ext cx="6270632" cy="34591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vert="horz" anchor="t">
            <a:noAutofit/>
          </a:bodyPr>
          <a:lstStyle>
            <a:defPPr>
              <a:defRPr lang="zh-TW"/>
            </a:defPPr>
            <a:lvl1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defRPr>
            </a:lvl1pPr>
            <a:lvl2pPr marL="82296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/>
            </a:lvl2pPr>
            <a:lvl3pPr marL="1106424" indent="-228600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/>
            </a:lvl3pPr>
            <a:lvl4pPr indent="-210312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/>
            </a:lvl4pPr>
            <a:lvl5pPr marL="1600200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/>
            </a:lvl5pPr>
            <a:lvl6pPr marL="1828800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/>
            </a:lvl6pPr>
            <a:lvl7pPr marL="2084832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/>
            </a:lvl7pPr>
            <a:lvl8pPr marL="22860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/>
            </a:lvl8pPr>
            <a:lvl9pPr marL="25146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/>
            </a:lvl9pPr>
          </a:lstStyle>
          <a:p>
            <a:pPr>
              <a:lnSpc>
                <a:spcPts val="3200"/>
              </a:lnSpc>
            </a:pPr>
            <a:r>
              <a:rPr lang="zh-TW" altLang="en-US" sz="2000" dirty="0">
                <a:latin typeface="+mj-ea"/>
                <a:ea typeface="+mj-ea"/>
              </a:rPr>
              <a:t>日治時期，西元</a:t>
            </a:r>
            <a:r>
              <a:rPr lang="en-US" altLang="zh-TW" sz="2000" dirty="0">
                <a:latin typeface="+mj-ea"/>
                <a:ea typeface="+mj-ea"/>
              </a:rPr>
              <a:t>1920</a:t>
            </a:r>
            <a:r>
              <a:rPr lang="zh-TW" altLang="en-US" sz="2000" dirty="0">
                <a:latin typeface="+mj-ea"/>
                <a:ea typeface="+mj-ea"/>
              </a:rPr>
              <a:t>年臺灣地方改制，實行街庄制，設「松山庄」，隸屬臺北州七星郡管轄</a:t>
            </a:r>
            <a:r>
              <a:rPr lang="zh-TW" altLang="en-US" sz="2000" dirty="0" smtClean="0">
                <a:latin typeface="+mj-ea"/>
                <a:ea typeface="+mj-ea"/>
              </a:rPr>
              <a:t>，</a:t>
            </a:r>
            <a:r>
              <a:rPr lang="en-US" altLang="zh-TW" sz="2000" dirty="0" smtClean="0">
                <a:latin typeface="+mj-ea"/>
                <a:ea typeface="+mj-ea"/>
              </a:rPr>
              <a:t/>
            </a:r>
            <a:br>
              <a:rPr lang="en-US" altLang="zh-TW" sz="2000" dirty="0" smtClean="0">
                <a:latin typeface="+mj-ea"/>
                <a:ea typeface="+mj-ea"/>
              </a:rPr>
            </a:br>
            <a:r>
              <a:rPr lang="zh-TW" altLang="en-US" sz="2000" dirty="0" smtClean="0">
                <a:latin typeface="+mj-ea"/>
                <a:ea typeface="+mj-ea"/>
              </a:rPr>
              <a:t>其中</a:t>
            </a:r>
            <a:r>
              <a:rPr lang="zh-TW" altLang="en-US" sz="2000" dirty="0">
                <a:latin typeface="+mj-ea"/>
                <a:ea typeface="+mj-ea"/>
              </a:rPr>
              <a:t>之中坡、五分埔、三張犁、興雅</a:t>
            </a:r>
            <a:r>
              <a:rPr lang="zh-TW" altLang="en-US" sz="2000" dirty="0" smtClean="0">
                <a:latin typeface="+mj-ea"/>
                <a:ea typeface="+mj-ea"/>
              </a:rPr>
              <a:t>等區域，</a:t>
            </a:r>
            <a:r>
              <a:rPr lang="en-US" altLang="zh-TW" sz="2000" dirty="0" smtClean="0">
                <a:latin typeface="+mj-ea"/>
                <a:ea typeface="+mj-ea"/>
              </a:rPr>
              <a:t/>
            </a:r>
            <a:br>
              <a:rPr lang="en-US" altLang="zh-TW" sz="2000" dirty="0" smtClean="0">
                <a:latin typeface="+mj-ea"/>
                <a:ea typeface="+mj-ea"/>
              </a:rPr>
            </a:br>
            <a:r>
              <a:rPr lang="zh-TW" altLang="en-US" sz="2000" dirty="0" smtClean="0">
                <a:latin typeface="+mj-ea"/>
                <a:ea typeface="+mj-ea"/>
              </a:rPr>
              <a:t>在</a:t>
            </a:r>
            <a:r>
              <a:rPr lang="zh-TW" altLang="en-US" sz="2000" dirty="0">
                <a:latin typeface="+mj-ea"/>
                <a:ea typeface="+mj-ea"/>
              </a:rPr>
              <a:t>今信義區轄內。</a:t>
            </a:r>
            <a:r>
              <a:rPr lang="en-US" altLang="zh-TW" sz="2000" dirty="0">
                <a:latin typeface="+mj-ea"/>
                <a:ea typeface="+mj-ea"/>
              </a:rPr>
              <a:t>1938</a:t>
            </a:r>
            <a:r>
              <a:rPr lang="zh-TW" altLang="en-US" sz="2000" dirty="0">
                <a:latin typeface="+mj-ea"/>
                <a:ea typeface="+mj-ea"/>
              </a:rPr>
              <a:t>年松山庄併入臺北市。</a:t>
            </a:r>
            <a:endParaRPr lang="en-US" altLang="zh-TW" sz="2000" dirty="0">
              <a:latin typeface="+mj-ea"/>
              <a:ea typeface="+mj-ea"/>
            </a:endParaRPr>
          </a:p>
          <a:p>
            <a:pPr>
              <a:lnSpc>
                <a:spcPts val="3200"/>
              </a:lnSpc>
            </a:pPr>
            <a:r>
              <a:rPr lang="zh-TW" altLang="en-US" sz="2000" dirty="0">
                <a:latin typeface="+mj-ea"/>
                <a:ea typeface="+mj-ea"/>
              </a:rPr>
              <a:t>民國</a:t>
            </a:r>
            <a:r>
              <a:rPr lang="en-US" altLang="zh-TW" sz="2000" dirty="0">
                <a:latin typeface="+mj-ea"/>
                <a:ea typeface="+mj-ea"/>
              </a:rPr>
              <a:t>70</a:t>
            </a:r>
            <a:r>
              <a:rPr lang="zh-TW" altLang="en-US" sz="2000" dirty="0">
                <a:latin typeface="+mj-ea"/>
                <a:ea typeface="+mj-ea"/>
              </a:rPr>
              <a:t>年代末期，當時的松山區人口已達四十五萬餘人，約佔臺北市五分之一，轄有九十八里，不但是臺北市人口最多，編制人員最大的行政區，也是國內最大建制的基層單位</a:t>
            </a:r>
            <a:r>
              <a:rPr lang="zh-TW" altLang="en-US" sz="2000" dirty="0" smtClean="0">
                <a:latin typeface="+mj-ea"/>
                <a:ea typeface="+mj-ea"/>
              </a:rPr>
              <a:t>。</a:t>
            </a:r>
            <a:r>
              <a:rPr lang="en-US" altLang="zh-TW" sz="2000" dirty="0" smtClean="0">
                <a:latin typeface="+mj-ea"/>
                <a:ea typeface="+mj-ea"/>
              </a:rPr>
              <a:t/>
            </a:r>
            <a:br>
              <a:rPr lang="en-US" altLang="zh-TW" sz="2000" dirty="0" smtClean="0">
                <a:latin typeface="+mj-ea"/>
                <a:ea typeface="+mj-ea"/>
              </a:rPr>
            </a:br>
            <a:endParaRPr lang="zh-TW" altLang="en-US" sz="2000" dirty="0">
              <a:latin typeface="+mj-ea"/>
              <a:ea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6" y="2564904"/>
            <a:ext cx="1483643" cy="235914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85" y="3310960"/>
            <a:ext cx="3534493" cy="201971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925579" y="3723329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這些是松山區成立史，不是信義區啊</a:t>
            </a:r>
            <a:r>
              <a:rPr lang="en-US" altLang="zh-TW" b="1" dirty="0" smtClean="0">
                <a:solidFill>
                  <a:srgbClr val="FF0000"/>
                </a:solidFill>
                <a:latin typeface="+mj-ea"/>
                <a:ea typeface="+mj-ea"/>
              </a:rPr>
              <a:t>?</a:t>
            </a:r>
            <a:endParaRPr lang="zh-TW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文字方塊 7"/>
          <p:cNvSpPr txBox="1"/>
          <p:nvPr/>
        </p:nvSpPr>
        <p:spPr>
          <a:xfrm rot="881303">
            <a:off x="8362803" y="2876396"/>
            <a:ext cx="500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?</a:t>
            </a:r>
            <a:endParaRPr lang="zh-TW" altLang="en-US" sz="6000" b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830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0810" y="681281"/>
            <a:ext cx="3707904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世界貿易中心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3285" y="3212976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1970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年代，我國以出口貿易為導向的經濟快速成長，政府基於當時的發展趨勢，規劃興建集</a:t>
            </a:r>
            <a:r>
              <a:rPr lang="zh-TW" altLang="en-US" sz="2400" b="1" dirty="0">
                <a:solidFill>
                  <a:srgbClr val="C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商品展示、貿易服務、會議服務及旅館餐飲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等四大功能的四幢建築物，即現在的</a:t>
            </a:r>
            <a:r>
              <a:rPr lang="zh-TW" altLang="en-US" sz="2400" b="1" dirty="0">
                <a:solidFill>
                  <a:srgbClr val="C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展覽大樓、國際貿易大樓、國際會議中心及君悅飯店，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共同構成一個功能完整的</a:t>
            </a:r>
            <a:r>
              <a:rPr lang="zh-TW" altLang="en-US" sz="2400" b="1" dirty="0">
                <a:solidFill>
                  <a:srgbClr val="C0000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四合一建築群，稱為台北世界貿易中心</a:t>
            </a:r>
            <a:r>
              <a:rPr lang="zh-TW" altLang="en-US" sz="2400" b="1" dirty="0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，對從事國際貿易人士提供最便利、最完善的服務。</a:t>
            </a:r>
            <a:endParaRPr lang="en-US" altLang="zh-TW" sz="2400" b="1" dirty="0" smtClean="0">
              <a:solidFill>
                <a:srgbClr val="0070C0"/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5"/>
          <a:stretch/>
        </p:blipFill>
        <p:spPr>
          <a:xfrm>
            <a:off x="4139952" y="346120"/>
            <a:ext cx="4514850" cy="26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0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6512" y="0"/>
            <a:ext cx="9180512" cy="5949280"/>
          </a:xfrm>
          <a:prstGeom prst="rect">
            <a:avLst/>
          </a:prstGeom>
          <a:blipFill dpi="0" rotWithShape="1">
            <a:blip r:embed="rId3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116" y="285237"/>
            <a:ext cx="3707904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信義商圈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5617" y="1268760"/>
            <a:ext cx="8208912" cy="458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信義計畫區是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台北市唯一有超大完整街廓設計，具備完善都市規劃設計的商業發展區。由於臺北市政府與臺北市議會都位在信義計劃區內，使得</a:t>
            </a: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它成為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臺北市的政治中心，並逐漸發展為臺北首要的中心商務</a:t>
            </a: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區。</a:t>
            </a:r>
            <a:endParaRPr lang="en-US" altLang="zh-TW" sz="2400" b="1" dirty="0" smtClean="0">
              <a:solidFill>
                <a:schemeClr val="tx2">
                  <a:lumMod val="75000"/>
                </a:schemeClr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信義商圈為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一個新興的商業</a:t>
            </a: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中心；除了商業辦公大樓、企業總部林立，也聚集了大型百貨商場、電影院、商務飯店，是大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台北地區最具指標性</a:t>
            </a: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的商業區。</a:t>
            </a:r>
            <a:endParaRPr lang="en-US" altLang="zh-TW" sz="2400" b="1" dirty="0" smtClean="0">
              <a:solidFill>
                <a:schemeClr val="tx2">
                  <a:lumMod val="75000"/>
                </a:schemeClr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白天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的信義商圈是一個生活節奏忙碌又快速的商業金融中心，夜晚則</a:t>
            </a: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成為綜合休閒娛樂的都會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場所，一到週末假日信義商圈又</a:t>
            </a: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變成大型舞台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，經常舉辦各種假日</a:t>
            </a: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活動，所以又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被稱為</a:t>
            </a:r>
            <a:r>
              <a:rPr lang="en-US" altLang="zh-TW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『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台北曼哈頓</a:t>
            </a:r>
            <a:r>
              <a:rPr lang="en-US" altLang="zh-TW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』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。。</a:t>
            </a:r>
            <a:endParaRPr lang="en-US" altLang="zh-TW" sz="2400" b="1" dirty="0" smtClean="0">
              <a:solidFill>
                <a:schemeClr val="tx2">
                  <a:lumMod val="75000"/>
                </a:schemeClr>
              </a:solidFill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64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19872" y="5261367"/>
            <a:ext cx="5580112" cy="127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0" sz="66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</a:rPr>
              <a:t>信義區成立史</a:t>
            </a:r>
            <a:endParaRPr lang="zh-TW" altLang="en-US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619672" y="620688"/>
            <a:ext cx="6480720" cy="2351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vert="horz" anchor="ctr" anchorCtr="0">
            <a:noAutofit/>
          </a:bodyPr>
          <a:lstStyle>
            <a:defPPr>
              <a:defRPr lang="zh-TW"/>
            </a:defPPr>
            <a:lvl1pPr marL="457200" indent="-457200" fontAlgn="base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rgbClr val="0070C0"/>
                </a:solidFill>
                <a:latin typeface="王漢宗中仿宋繁" panose="02000500000000000000" pitchFamily="2" charset="-120"/>
                <a:ea typeface="王漢宗中仿宋繁" panose="02000500000000000000" pitchFamily="2" charset="-120"/>
              </a:defRPr>
            </a:lvl1pPr>
            <a:lvl2pPr marL="82296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/>
            </a:lvl2pPr>
            <a:lvl3pPr marL="1106424" indent="-228600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/>
            </a:lvl3pPr>
            <a:lvl4pPr indent="-210312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/>
            </a:lvl4pPr>
            <a:lvl5pPr marL="1600200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/>
            </a:lvl5pPr>
            <a:lvl6pPr marL="1828800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/>
            </a:lvl6pPr>
            <a:lvl7pPr marL="2084832" indent="-210312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/>
            </a:lvl7pPr>
            <a:lvl8pPr marL="22860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/>
            </a:lvl8pPr>
            <a:lvl9pPr marL="2514600" indent="-182880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/>
            </a:lvl9pPr>
          </a:lstStyle>
          <a:p>
            <a:pPr marL="0" indent="0">
              <a:lnSpc>
                <a:spcPts val="3200"/>
              </a:lnSpc>
              <a:buNone/>
            </a:pPr>
            <a:r>
              <a:rPr lang="en-US" altLang="zh-TW" sz="2400" dirty="0" smtClean="0">
                <a:latin typeface="+mj-ea"/>
                <a:ea typeface="+mj-ea"/>
              </a:rPr>
              <a:t/>
            </a:r>
            <a:br>
              <a:rPr lang="en-US" altLang="zh-TW" sz="2400" dirty="0" smtClean="0">
                <a:latin typeface="+mj-ea"/>
                <a:ea typeface="+mj-ea"/>
              </a:rPr>
            </a:br>
            <a:r>
              <a:rPr lang="zh-TW" altLang="en-US" sz="2400" dirty="0" smtClean="0">
                <a:latin typeface="+mj-ea"/>
                <a:ea typeface="+mj-ea"/>
              </a:rPr>
              <a:t>因為民國</a:t>
            </a:r>
            <a:r>
              <a:rPr lang="en-US" altLang="zh-TW" sz="2400" dirty="0">
                <a:latin typeface="+mj-ea"/>
                <a:ea typeface="+mj-ea"/>
              </a:rPr>
              <a:t>79</a:t>
            </a:r>
            <a:r>
              <a:rPr lang="zh-TW" altLang="en-US" sz="2400" dirty="0">
                <a:latin typeface="+mj-ea"/>
                <a:ea typeface="+mj-ea"/>
              </a:rPr>
              <a:t>年臺北市將原有</a:t>
            </a:r>
            <a:r>
              <a:rPr lang="en-US" altLang="zh-TW" sz="2400" dirty="0">
                <a:latin typeface="+mj-ea"/>
                <a:ea typeface="+mj-ea"/>
              </a:rPr>
              <a:t>16</a:t>
            </a:r>
            <a:r>
              <a:rPr lang="zh-TW" altLang="en-US" sz="2400" dirty="0">
                <a:latin typeface="+mj-ea"/>
                <a:ea typeface="+mj-ea"/>
              </a:rPr>
              <a:t>個行政區調整為</a:t>
            </a:r>
            <a:r>
              <a:rPr lang="en-US" altLang="zh-TW" sz="2400" dirty="0">
                <a:latin typeface="+mj-ea"/>
                <a:ea typeface="+mj-ea"/>
              </a:rPr>
              <a:t>12</a:t>
            </a:r>
            <a:r>
              <a:rPr lang="zh-TW" altLang="en-US" sz="2400" dirty="0">
                <a:latin typeface="+mj-ea"/>
                <a:ea typeface="+mj-ea"/>
              </a:rPr>
              <a:t>個行政區</a:t>
            </a:r>
            <a:r>
              <a:rPr lang="zh-TW" altLang="en-US" sz="2400" dirty="0" smtClean="0">
                <a:latin typeface="+mj-ea"/>
                <a:ea typeface="+mj-ea"/>
              </a:rPr>
              <a:t>，將原本屬於松山區裡面，縱貫鐵路</a:t>
            </a:r>
            <a:r>
              <a:rPr lang="zh-TW" altLang="en-US" sz="2400" dirty="0">
                <a:latin typeface="+mj-ea"/>
                <a:ea typeface="+mj-ea"/>
              </a:rPr>
              <a:t>以南，約為中坡、五分埔、三張犁、興雅等區域，獨立組成信義區</a:t>
            </a:r>
            <a:r>
              <a:rPr lang="zh-TW" altLang="en-US" sz="2400" dirty="0" smtClean="0">
                <a:latin typeface="+mj-ea"/>
                <a:ea typeface="+mj-ea"/>
              </a:rPr>
              <a:t>。</a:t>
            </a:r>
            <a:r>
              <a:rPr lang="en-US" altLang="zh-TW" sz="2400" dirty="0" smtClean="0">
                <a:latin typeface="+mj-ea"/>
                <a:ea typeface="+mj-ea"/>
              </a:rPr>
              <a:t/>
            </a:r>
            <a:br>
              <a:rPr lang="en-US" altLang="zh-TW" sz="2400" dirty="0" smtClean="0">
                <a:latin typeface="+mj-ea"/>
                <a:ea typeface="+mj-ea"/>
              </a:rPr>
            </a:br>
            <a:r>
              <a:rPr lang="zh-TW" altLang="en-US" sz="2400" dirty="0" smtClean="0">
                <a:latin typeface="+mj-ea"/>
                <a:ea typeface="+mj-ea"/>
              </a:rPr>
              <a:t>所以信義區是從以前的松山區劃分出來的。</a:t>
            </a:r>
            <a:r>
              <a:rPr lang="en-US" altLang="zh-TW" sz="2400" dirty="0">
                <a:latin typeface="+mj-ea"/>
                <a:ea typeface="+mj-ea"/>
              </a:rPr>
              <a:t/>
            </a:r>
            <a:br>
              <a:rPr lang="en-US" altLang="zh-TW" sz="2400" dirty="0">
                <a:latin typeface="+mj-ea"/>
                <a:ea typeface="+mj-ea"/>
              </a:rPr>
            </a:br>
            <a:endParaRPr lang="zh-TW" altLang="en-US" sz="2400" dirty="0">
              <a:latin typeface="+mj-ea"/>
              <a:ea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193" y="2461792"/>
            <a:ext cx="1483643" cy="2359149"/>
          </a:xfrm>
          <a:prstGeom prst="rect">
            <a:avLst/>
          </a:prstGeom>
        </p:spPr>
      </p:pic>
      <p:sp>
        <p:nvSpPr>
          <p:cNvPr id="10" name="圓角矩形圖說文字 9"/>
          <p:cNvSpPr/>
          <p:nvPr/>
        </p:nvSpPr>
        <p:spPr>
          <a:xfrm>
            <a:off x="5220072" y="3281327"/>
            <a:ext cx="1509889" cy="720080"/>
          </a:xfrm>
          <a:prstGeom prst="wedgeRoundRectCallout">
            <a:avLst>
              <a:gd name="adj1" fmla="val 66035"/>
              <a:gd name="adj2" fmla="val 42802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  <a:latin typeface="+mj-ea"/>
                <a:ea typeface="+mj-ea"/>
              </a:rPr>
              <a:t>原來如此！</a:t>
            </a:r>
            <a:endParaRPr lang="zh-TW" altLang="en-US" sz="20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33977"/>
            <a:ext cx="1967872" cy="215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19872" y="5261367"/>
            <a:ext cx="5580112" cy="127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fontAlgn="base">
              <a:spcBef>
                <a:spcPct val="0"/>
              </a:spcBef>
              <a:spcAft>
                <a:spcPct val="0"/>
              </a:spcAft>
              <a:defRPr kumimoji="0" sz="66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dirty="0" smtClean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</a:rPr>
              <a:t>信義區大事記</a:t>
            </a:r>
            <a:endParaRPr lang="zh-TW" altLang="en-US" dirty="0">
              <a:ln w="6350">
                <a:solidFill>
                  <a:srgbClr val="CC9B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77789" y="593194"/>
            <a:ext cx="8229600" cy="4176464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民國</a:t>
            </a:r>
            <a:r>
              <a:rPr kumimoji="1" lang="en-US" altLang="zh-TW" sz="3200" b="1" dirty="0" smtClean="0">
                <a:solidFill>
                  <a:srgbClr val="0070C0"/>
                </a:solidFill>
                <a:latin typeface="+mj-ea"/>
                <a:ea typeface="+mj-ea"/>
              </a:rPr>
              <a:t>19</a:t>
            </a: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年：興建鐵路局台北機場澡堂。</a:t>
            </a:r>
            <a:endParaRPr kumimoji="1" lang="en-US" altLang="zh-TW" sz="3200" b="1" dirty="0" smtClean="0">
              <a:solidFill>
                <a:srgbClr val="0070C0"/>
              </a:solidFill>
              <a:latin typeface="+mj-ea"/>
              <a:ea typeface="+mj-ea"/>
            </a:endParaRPr>
          </a:p>
          <a:p>
            <a:pPr marL="457200" indent="-457200" fontAlgn="base"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民國</a:t>
            </a:r>
            <a:r>
              <a:rPr kumimoji="1" lang="en-US" altLang="zh-TW" sz="3200" b="1" dirty="0" smtClean="0">
                <a:solidFill>
                  <a:srgbClr val="0070C0"/>
                </a:solidFill>
                <a:latin typeface="+mj-ea"/>
                <a:ea typeface="+mj-ea"/>
              </a:rPr>
              <a:t>26</a:t>
            </a: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年：建松山菸廠。</a:t>
            </a:r>
            <a:endParaRPr kumimoji="1" lang="en-US" altLang="zh-TW" sz="3200" b="1" dirty="0" smtClean="0">
              <a:solidFill>
                <a:srgbClr val="0070C0"/>
              </a:solidFill>
              <a:latin typeface="+mj-ea"/>
              <a:ea typeface="+mj-ea"/>
            </a:endParaRPr>
          </a:p>
          <a:p>
            <a:pPr marL="457200" indent="-457200" fontAlgn="base"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民國</a:t>
            </a:r>
            <a:r>
              <a:rPr kumimoji="1" lang="en-US" altLang="zh-TW" sz="3200" b="1" dirty="0" smtClean="0">
                <a:solidFill>
                  <a:srgbClr val="0070C0"/>
                </a:solidFill>
                <a:latin typeface="+mj-ea"/>
                <a:ea typeface="+mj-ea"/>
              </a:rPr>
              <a:t>79</a:t>
            </a: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年：「信義」行政區正式成立。</a:t>
            </a:r>
            <a:endParaRPr kumimoji="1" lang="en-US" altLang="zh-TW" sz="3200" b="1" dirty="0" smtClean="0">
              <a:solidFill>
                <a:srgbClr val="0070C0"/>
              </a:solidFill>
              <a:latin typeface="+mj-ea"/>
              <a:ea typeface="+mj-ea"/>
            </a:endParaRPr>
          </a:p>
          <a:p>
            <a:pPr marL="457200" indent="-457200" fontAlgn="base"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民國</a:t>
            </a:r>
            <a:r>
              <a:rPr kumimoji="1" lang="en-US" altLang="zh-TW" sz="3200" b="1" dirty="0" smtClean="0">
                <a:solidFill>
                  <a:srgbClr val="0070C0"/>
                </a:solidFill>
                <a:latin typeface="+mj-ea"/>
                <a:ea typeface="+mj-ea"/>
              </a:rPr>
              <a:t>83</a:t>
            </a: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年：台北市新市政中心落成啟用。</a:t>
            </a:r>
            <a:endParaRPr kumimoji="1" lang="en-US" altLang="zh-TW" sz="3200" b="1" dirty="0" smtClean="0">
              <a:solidFill>
                <a:srgbClr val="0070C0"/>
              </a:solidFill>
              <a:latin typeface="+mj-ea"/>
              <a:ea typeface="+mj-ea"/>
            </a:endParaRPr>
          </a:p>
          <a:p>
            <a:pPr marL="457200" indent="-457200" fontAlgn="base"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民國</a:t>
            </a:r>
            <a:r>
              <a:rPr kumimoji="1" lang="en-US" altLang="zh-TW" sz="3200" b="1" dirty="0" smtClean="0">
                <a:solidFill>
                  <a:srgbClr val="0070C0"/>
                </a:solidFill>
                <a:latin typeface="+mj-ea"/>
                <a:ea typeface="+mj-ea"/>
              </a:rPr>
              <a:t>92</a:t>
            </a: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年：眷村文化公園及信義公民會館正式啟用，並登錄為歷史建築。</a:t>
            </a:r>
            <a:endParaRPr kumimoji="1" lang="en-US" altLang="zh-TW" sz="3200" b="1" dirty="0" smtClean="0">
              <a:solidFill>
                <a:srgbClr val="0070C0"/>
              </a:solidFill>
              <a:latin typeface="+mj-ea"/>
              <a:ea typeface="+mj-ea"/>
            </a:endParaRPr>
          </a:p>
          <a:p>
            <a:pPr marL="457200" indent="-457200" fontAlgn="base"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民國</a:t>
            </a:r>
            <a:r>
              <a:rPr kumimoji="1" lang="en-US" altLang="zh-TW" sz="3200" b="1" dirty="0" smtClean="0">
                <a:solidFill>
                  <a:srgbClr val="0070C0"/>
                </a:solidFill>
                <a:latin typeface="+mj-ea"/>
                <a:ea typeface="+mj-ea"/>
              </a:rPr>
              <a:t>92</a:t>
            </a: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年：臺北</a:t>
            </a:r>
            <a:r>
              <a:rPr kumimoji="1" lang="en-US" altLang="zh-TW" sz="3200" b="1" dirty="0" smtClean="0">
                <a:solidFill>
                  <a:srgbClr val="0070C0"/>
                </a:solidFill>
                <a:latin typeface="+mj-ea"/>
                <a:ea typeface="+mj-ea"/>
              </a:rPr>
              <a:t>101</a:t>
            </a:r>
            <a:r>
              <a:rPr kumimoji="1" lang="zh-TW" altLang="en-US" sz="3200" b="1" dirty="0" smtClean="0">
                <a:solidFill>
                  <a:srgbClr val="0070C0"/>
                </a:solidFill>
                <a:latin typeface="+mj-ea"/>
                <a:ea typeface="+mj-ea"/>
              </a:rPr>
              <a:t>購物中心開幕。</a:t>
            </a:r>
          </a:p>
          <a:p>
            <a:pPr marL="342900" indent="-342900" fontAlgn="base">
              <a:spcAft>
                <a:spcPct val="0"/>
              </a:spcAft>
              <a:buClr>
                <a:srgbClr val="0070C0"/>
              </a:buClr>
              <a:buFont typeface="Wingdings 2"/>
              <a:buChar char="•"/>
            </a:pPr>
            <a:endParaRPr kumimoji="1" lang="zh-TW" altLang="en-US" sz="3200" b="1" dirty="0">
              <a:solidFill>
                <a:srgbClr val="FFFF66"/>
              </a:solidFill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384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/>
              <a:t>信義區地名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232786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97587" y="476898"/>
            <a:ext cx="7484994" cy="1224136"/>
          </a:xfrm>
          <a:prstGeom prst="rect">
            <a:avLst/>
          </a:prstGeom>
          <a:noFill/>
          <a:ln w="603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lvl="0">
              <a:lnSpc>
                <a:spcPts val="3400"/>
              </a:lnSpc>
            </a:pPr>
            <a:r>
              <a:rPr lang="zh-TW" altLang="en-US" sz="2400" b="1" dirty="0">
                <a:solidFill>
                  <a:prstClr val="black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「興雅」有吉祥又福氣的意思。</a:t>
            </a:r>
            <a:endParaRPr lang="en-US" altLang="zh-TW" sz="2400" b="1" dirty="0">
              <a:solidFill>
                <a:prstClr val="black"/>
              </a:solidFill>
              <a:latin typeface="王漢宗顏楷體繁" panose="02000500000000000000" pitchFamily="2" charset="-120"/>
              <a:ea typeface="王漢宗顏楷體繁" panose="02000500000000000000" pitchFamily="2" charset="-120"/>
            </a:endParaRPr>
          </a:p>
          <a:p>
            <a:pPr lvl="0">
              <a:lnSpc>
                <a:spcPts val="3400"/>
              </a:lnSpc>
            </a:pPr>
            <a:r>
              <a:rPr lang="zh-TW" altLang="en-US" sz="2400" b="1" dirty="0">
                <a:solidFill>
                  <a:prstClr val="black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清代時，興雅庄土地肥沃，舉目望去盡為阡陌良田</a:t>
            </a:r>
            <a:r>
              <a:rPr lang="zh-TW" altLang="en-US" sz="2400" b="1" dirty="0" smtClean="0">
                <a:solidFill>
                  <a:prstClr val="black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。</a:t>
            </a:r>
            <a:endParaRPr lang="zh-TW" altLang="en-US" sz="2400" b="1" dirty="0">
              <a:solidFill>
                <a:prstClr val="black"/>
              </a:solidFill>
              <a:latin typeface="王漢宗顏楷體繁" panose="02000500000000000000" pitchFamily="2" charset="-120"/>
              <a:ea typeface="王漢宗顏楷體繁" panose="02000500000000000000" pitchFamily="2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7" y="3675221"/>
            <a:ext cx="8192617" cy="320064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16200000">
            <a:off x="-1171830" y="3260015"/>
            <a:ext cx="3262432" cy="57606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4000" dirty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信義區地名</a:t>
            </a:r>
          </a:p>
        </p:txBody>
      </p:sp>
      <p:sp>
        <p:nvSpPr>
          <p:cNvPr id="7" name="Rectangle 2"/>
          <p:cNvSpPr>
            <a:spLocks noGrp="1" noChangeArrowheads="1"/>
          </p:cNvSpPr>
          <p:nvPr/>
        </p:nvSpPr>
        <p:spPr bwMode="auto">
          <a:xfrm>
            <a:off x="5940151" y="116632"/>
            <a:ext cx="3207755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興雅庄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1691680" y="2129121"/>
            <a:ext cx="6552728" cy="3676143"/>
            <a:chOff x="1691680" y="1890909"/>
            <a:chExt cx="6552728" cy="3676143"/>
          </a:xfrm>
        </p:grpSpPr>
        <p:sp>
          <p:nvSpPr>
            <p:cNvPr id="4" name="矩形 3"/>
            <p:cNvSpPr/>
            <p:nvPr/>
          </p:nvSpPr>
          <p:spPr>
            <a:xfrm>
              <a:off x="1691680" y="2422601"/>
              <a:ext cx="6552728" cy="3144451"/>
            </a:xfrm>
            <a:prstGeom prst="rect">
              <a:avLst/>
            </a:prstGeom>
            <a:solidFill>
              <a:srgbClr val="F4F3EC"/>
            </a:solidFill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lvl="0">
                <a:lnSpc>
                  <a:spcPts val="3400"/>
                </a:lnSpc>
              </a:pPr>
              <a:r>
                <a:rPr lang="zh-TW" altLang="en-US" sz="2400" b="1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舊時</a:t>
              </a:r>
              <a:r>
                <a:rPr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興雅庄涵括的地區，約為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臺北機場、松山菸廠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  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國父紀念館和現在信義計畫區的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範圍。</a:t>
              </a:r>
              <a:endPara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>
                <a:lnSpc>
                  <a:spcPts val="3400"/>
                </a:lnSpc>
              </a:pPr>
              <a:r>
                <a:rPr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興雅庄，已因台北市政府市政中心、市議會、世貿中心、國際會議中心、凱悅飯店等大型建築先後興建完成，又與緊鄰的國父紀念館相連成一塊，儼然已成為台北市政治、經濟、文化的重心。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3779912" y="1890909"/>
              <a:ext cx="4464496" cy="490006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lvl="0">
                <a:lnSpc>
                  <a:spcPts val="3400"/>
                </a:lnSpc>
              </a:pPr>
              <a:r>
                <a:rPr lang="zh-TW" altLang="en-US" sz="2400" b="1" dirty="0" smtClean="0">
                  <a:solidFill>
                    <a:schemeClr val="bg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</a:t>
              </a:r>
              <a:r>
                <a:rPr lang="zh-TW" altLang="en-US" sz="2400" b="1" dirty="0">
                  <a:solidFill>
                    <a:schemeClr val="bg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知道興雅庄是現在的哪裡嗎？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89" y="3657357"/>
            <a:ext cx="8192617" cy="320064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16200000">
            <a:off x="-1171830" y="3260015"/>
            <a:ext cx="3262432" cy="57606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4000" dirty="0">
                <a:ln w="6350">
                  <a:solidFill>
                    <a:srgbClr val="CC9B00"/>
                  </a:solidFill>
                </a:ln>
                <a:solidFill>
                  <a:srgbClr val="FFC00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  <a:cs typeface="+mj-cs"/>
              </a:rPr>
              <a:t>信義區地名</a:t>
            </a:r>
          </a:p>
        </p:txBody>
      </p:sp>
      <p:sp>
        <p:nvSpPr>
          <p:cNvPr id="7" name="Rectangle 2"/>
          <p:cNvSpPr>
            <a:spLocks noGrp="1" noChangeArrowheads="1"/>
          </p:cNvSpPr>
          <p:nvPr/>
        </p:nvSpPr>
        <p:spPr bwMode="auto">
          <a:xfrm>
            <a:off x="5940151" y="116632"/>
            <a:ext cx="3207755" cy="792088"/>
          </a:xfrm>
          <a:prstGeom prst="rect">
            <a:avLst/>
          </a:prstGeom>
          <a:solidFill>
            <a:srgbClr val="FFE48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000" dirty="0" smtClean="0">
                <a:ln w="6350">
                  <a:noFill/>
                </a:ln>
                <a:solidFill>
                  <a:srgbClr val="0070C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王漢宗特明體繁" panose="02020300000000000000" pitchFamily="18" charset="-120"/>
                <a:ea typeface="王漢宗特明體繁" panose="02020300000000000000" pitchFamily="18" charset="-120"/>
              </a:rPr>
              <a:t>三張犁</a:t>
            </a:r>
            <a:endParaRPr lang="zh-TW" altLang="en-US" sz="4000" dirty="0">
              <a:ln w="6350">
                <a:noFill/>
              </a:ln>
              <a:solidFill>
                <a:srgbClr val="0070C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王漢宗特明體繁" panose="02020300000000000000" pitchFamily="18" charset="-120"/>
              <a:ea typeface="王漢宗特明體繁" panose="02020300000000000000" pitchFamily="18" charset="-12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1102398" y="1412776"/>
            <a:ext cx="780042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400"/>
              </a:lnSpc>
              <a:spcBef>
                <a:spcPct val="50000"/>
              </a:spcBef>
            </a:pPr>
            <a:r>
              <a:rPr lang="zh-TW" altLang="en-US" sz="2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以前「犁」不</a:t>
            </a:r>
            <a:r>
              <a:rPr lang="zh-TW" altLang="en-US" sz="2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但是耕田的工具</a:t>
            </a:r>
            <a:r>
              <a:rPr lang="zh-TW" altLang="en-US" sz="2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也是計算農地的單位，通常</a:t>
            </a:r>
            <a:r>
              <a:rPr lang="zh-TW" altLang="en-US" sz="2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一張犁</a:t>
            </a:r>
            <a:r>
              <a:rPr lang="zh-TW" altLang="en-US" sz="2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表示</a:t>
            </a:r>
            <a:r>
              <a:rPr lang="zh-TW" altLang="en-US" sz="2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五甲</a:t>
            </a:r>
            <a:r>
              <a:rPr lang="zh-TW" altLang="en-US" sz="2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的農地</a:t>
            </a:r>
            <a:r>
              <a:rPr lang="zh-TW" altLang="en-US" sz="26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2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小朋友，計算一下「三張犁」表示幾甲農地？</a:t>
            </a:r>
            <a:endParaRPr lang="zh-TW" altLang="en-US" sz="2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en-US" altLang="zh-TW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 </a:t>
            </a:r>
            <a:r>
              <a:rPr lang="en-US" altLang="zh-TW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 農地</a:t>
            </a:r>
            <a:endParaRPr lang="en-US" altLang="zh-TW" sz="22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400"/>
              </a:lnSpc>
            </a:pPr>
            <a:r>
              <a:rPr lang="zh-TW" altLang="en-US" sz="2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那麼</a:t>
            </a:r>
            <a:r>
              <a:rPr lang="zh-TW" altLang="en-US" sz="2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「六張</a:t>
            </a:r>
            <a:r>
              <a:rPr lang="zh-TW" altLang="en-US" sz="2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犁」表示幾甲農地？</a:t>
            </a:r>
          </a:p>
          <a:p>
            <a:pPr marL="0" indent="0">
              <a:lnSpc>
                <a:spcPts val="3400"/>
              </a:lnSpc>
              <a:buNone/>
            </a:pP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en-US" altLang="zh-TW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 </a:t>
            </a:r>
            <a:r>
              <a:rPr lang="en-US" altLang="zh-TW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 農地</a:t>
            </a:r>
            <a:endParaRPr lang="en-US" altLang="zh-TW" sz="22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199169" y="424727"/>
            <a:ext cx="6068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說說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看，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你覺得「三張犁」地名如何而來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199169" y="3000864"/>
            <a:ext cx="7704856" cy="3380464"/>
            <a:chOff x="1199169" y="3000864"/>
            <a:chExt cx="7704856" cy="3380464"/>
          </a:xfrm>
        </p:grpSpPr>
        <p:sp>
          <p:nvSpPr>
            <p:cNvPr id="2" name="圓角矩形 1"/>
            <p:cNvSpPr/>
            <p:nvPr/>
          </p:nvSpPr>
          <p:spPr>
            <a:xfrm>
              <a:off x="1199169" y="4581128"/>
              <a:ext cx="7704856" cy="18002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zh-TW" altLang="en-US" b="1" dirty="0">
                  <a:solidFill>
                    <a:srgbClr val="C0000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甲</a:t>
              </a:r>
              <a:r>
                <a:rPr lang="zh-TW" altLang="en-US" dirty="0">
                  <a:solidFill>
                    <a:srgbClr val="C0000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（源自荷蘭語：</a:t>
              </a:r>
              <a:r>
                <a:rPr lang="en-US" altLang="zh-TW" dirty="0" err="1">
                  <a:solidFill>
                    <a:srgbClr val="C0000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akker</a:t>
              </a:r>
              <a:r>
                <a:rPr lang="zh-TW" altLang="en-US" dirty="0">
                  <a:solidFill>
                    <a:srgbClr val="C0000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的發音）是臺灣農民計算田地面積之單位</a:t>
              </a:r>
              <a:r>
                <a:rPr lang="zh-TW" altLang="en-US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，</a:t>
              </a:r>
              <a:r>
                <a:rPr lang="en-US" altLang="zh-TW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/>
              </a:r>
              <a:br>
                <a:rPr lang="en-US" altLang="zh-TW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</a:br>
              <a:r>
                <a:rPr lang="zh-TW" altLang="en-US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換算成公制</a:t>
              </a:r>
              <a:r>
                <a:rPr lang="en-US" altLang="zh-TW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1</a:t>
              </a:r>
              <a:r>
                <a:rPr lang="zh-TW" altLang="en-US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甲為</a:t>
              </a:r>
              <a:r>
                <a:rPr lang="en-US" altLang="zh-TW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2 933.99904</a:t>
              </a:r>
              <a:r>
                <a:rPr lang="zh-TW" altLang="en-US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坪，即</a:t>
              </a:r>
              <a:r>
                <a:rPr lang="en-US" altLang="zh-TW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0.9699</a:t>
              </a:r>
              <a:r>
                <a:rPr lang="zh-TW" altLang="en-US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公頃。</a:t>
              </a:r>
              <a:endParaRPr lang="en-US" altLang="zh-TW" dirty="0">
                <a:solidFill>
                  <a:srgbClr val="0070C0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endParaRPr>
            </a:p>
            <a:p>
              <a:pPr lvl="0"/>
              <a:r>
                <a:rPr lang="zh-TW" altLang="en-US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中華民國政府統治臺灣後，公家文書，如土地所有權狀（地契）等，</a:t>
              </a:r>
              <a:r>
                <a:rPr lang="en-US" altLang="zh-TW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/>
              </a:r>
              <a:br>
                <a:rPr lang="en-US" altLang="zh-TW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</a:br>
              <a:r>
                <a:rPr lang="zh-TW" altLang="en-US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全面採用公制之度量衡，面積單位改為「平方公尺」和「公頃」。</a:t>
              </a:r>
              <a:r>
                <a:rPr lang="en-US" altLang="zh-TW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/>
              </a:r>
              <a:br>
                <a:rPr lang="en-US" altLang="zh-TW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</a:br>
              <a:r>
                <a:rPr lang="zh-TW" altLang="en-US" dirty="0">
                  <a:solidFill>
                    <a:srgbClr val="0070C0"/>
                  </a:solidFill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但民間在習慣上，一般都使用坪和甲來表示面積，其中「坪」多用於城市、房屋面積，「甲」多用於農地和山坡地。</a:t>
              </a:r>
              <a:endParaRPr lang="zh-TW" altLang="en-US" b="1" dirty="0">
                <a:solidFill>
                  <a:srgbClr val="0070C0"/>
                </a:solidFill>
                <a:latin typeface="王漢宗顏楷體繁" panose="02000500000000000000" pitchFamily="2" charset="-120"/>
                <a:ea typeface="王漢宗顏楷體繁" panose="02000500000000000000" pitchFamily="2" charset="-120"/>
              </a:endParaRP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04248" y="3000864"/>
              <a:ext cx="1673152" cy="1673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812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角度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3185</TotalTime>
  <Words>2414</Words>
  <Application>Microsoft Office PowerPoint</Application>
  <PresentationFormat>如螢幕大小 (4:3)</PresentationFormat>
  <Paragraphs>175</Paragraphs>
  <Slides>41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41</vt:i4>
      </vt:variant>
    </vt:vector>
  </HeadingPairs>
  <TitlesOfParts>
    <vt:vector size="44" baseType="lpstr">
      <vt:lpstr>角度</vt:lpstr>
      <vt:lpstr>Office 佈景主題</vt:lpstr>
      <vt:lpstr>1_Office 佈景主題</vt:lpstr>
      <vt:lpstr>信義搜查線</vt:lpstr>
      <vt:lpstr>信義搜查線</vt:lpstr>
      <vt:lpstr>PowerPoint 簡報</vt:lpstr>
      <vt:lpstr>PowerPoint 簡報</vt:lpstr>
      <vt:lpstr>PowerPoint 簡報</vt:lpstr>
      <vt:lpstr>PowerPoint 簡報</vt:lpstr>
      <vt:lpstr>信義區地名</vt:lpstr>
      <vt:lpstr>PowerPoint 簡報</vt:lpstr>
      <vt:lpstr>PowerPoint 簡報</vt:lpstr>
      <vt:lpstr>PowerPoint 簡報</vt:lpstr>
      <vt:lpstr>PowerPoint 簡報</vt:lpstr>
      <vt:lpstr>PowerPoint 簡報</vt:lpstr>
      <vt:lpstr>信義區歷史建築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古蹟保存與都市發展的兩難</vt:lpstr>
      <vt:lpstr>PowerPoint 簡報</vt:lpstr>
      <vt:lpstr>PowerPoint 簡報</vt:lpstr>
      <vt:lpstr>信義區傳統產業</vt:lpstr>
      <vt:lpstr>PowerPoint 簡報</vt:lpstr>
      <vt:lpstr>PowerPoint 簡報</vt:lpstr>
      <vt:lpstr>PowerPoint 簡報</vt:lpstr>
      <vt:lpstr>PowerPoint 簡報</vt:lpstr>
      <vt:lpstr>信義區古道文碑</vt:lpstr>
      <vt:lpstr>PowerPoint 簡報</vt:lpstr>
      <vt:lpstr>PowerPoint 簡報</vt:lpstr>
      <vt:lpstr>PowerPoint 簡報</vt:lpstr>
      <vt:lpstr>PowerPoint 簡報</vt:lpstr>
      <vt:lpstr>信義新地標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信義大搜查</dc:title>
  <dc:creator>ASUS</dc:creator>
  <cp:lastModifiedBy>ASUS</cp:lastModifiedBy>
  <cp:revision>125</cp:revision>
  <dcterms:created xsi:type="dcterms:W3CDTF">2015-10-27T00:55:25Z</dcterms:created>
  <dcterms:modified xsi:type="dcterms:W3CDTF">2016-05-26T03:56:12Z</dcterms:modified>
</cp:coreProperties>
</file>